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7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2" r:id="rId16"/>
    <p:sldId id="273" r:id="rId17"/>
    <p:sldId id="274" r:id="rId18"/>
    <p:sldId id="328" r:id="rId19"/>
    <p:sldId id="332" r:id="rId20"/>
    <p:sldId id="333" r:id="rId21"/>
    <p:sldId id="334" r:id="rId22"/>
    <p:sldId id="277" r:id="rId23"/>
    <p:sldId id="278" r:id="rId24"/>
    <p:sldId id="279" r:id="rId25"/>
    <p:sldId id="281" r:id="rId26"/>
    <p:sldId id="282" r:id="rId27"/>
    <p:sldId id="283" r:id="rId28"/>
    <p:sldId id="280" r:id="rId29"/>
    <p:sldId id="285" r:id="rId30"/>
    <p:sldId id="286" r:id="rId31"/>
    <p:sldId id="287" r:id="rId32"/>
    <p:sldId id="288" r:id="rId33"/>
    <p:sldId id="289"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9" r:id="rId48"/>
    <p:sldId id="294" r:id="rId49"/>
    <p:sldId id="310" r:id="rId50"/>
    <p:sldId id="311" r:id="rId51"/>
    <p:sldId id="312" r:id="rId52"/>
    <p:sldId id="313" r:id="rId53"/>
    <p:sldId id="314" r:id="rId54"/>
    <p:sldId id="315" r:id="rId55"/>
    <p:sldId id="291" r:id="rId56"/>
    <p:sldId id="316" r:id="rId57"/>
    <p:sldId id="317" r:id="rId58"/>
    <p:sldId id="320" r:id="rId59"/>
    <p:sldId id="321" r:id="rId60"/>
    <p:sldId id="322" r:id="rId61"/>
    <p:sldId id="323" r:id="rId62"/>
    <p:sldId id="292" r:id="rId63"/>
    <p:sldId id="318" r:id="rId64"/>
    <p:sldId id="319" r:id="rId65"/>
    <p:sldId id="329" r:id="rId66"/>
    <p:sldId id="330" r:id="rId67"/>
    <p:sldId id="324" r:id="rId68"/>
    <p:sldId id="325" r:id="rId69"/>
    <p:sldId id="326" r:id="rId70"/>
    <p:sldId id="327" r:id="rId71"/>
    <p:sldId id="331" r:id="rId7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9" autoAdjust="0"/>
    <p:restoredTop sz="94660"/>
  </p:normalViewPr>
  <p:slideViewPr>
    <p:cSldViewPr>
      <p:cViewPr varScale="1">
        <p:scale>
          <a:sx n="68" d="100"/>
          <a:sy n="68" d="100"/>
        </p:scale>
        <p:origin x="420"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88F6BD9E-0748-4E17-BC24-67DEBAA88E0B}" type="datetimeFigureOut">
              <a:rPr lang="en-CA" smtClean="0"/>
              <a:pPr/>
              <a:t>02/09/2016</a:t>
            </a:fld>
            <a:endParaRPr lang="en-CA"/>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04F8082F-EF11-4166-86F5-8D0B4C9CDAA3}" type="slidenum">
              <a:rPr lang="en-CA" smtClean="0"/>
              <a:pPr/>
              <a:t>‹#›</a:t>
            </a:fld>
            <a:endParaRPr lang="en-CA"/>
          </a:p>
        </p:txBody>
      </p:sp>
    </p:spTree>
    <p:extLst>
      <p:ext uri="{BB962C8B-B14F-4D97-AF65-F5344CB8AC3E}">
        <p14:creationId xmlns:p14="http://schemas.microsoft.com/office/powerpoint/2010/main" val="17566531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2016/09/02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2016/09/02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2016/09/02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2016/09/02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2016/09/02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2016/09/02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2016/09/02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2016/09/02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2016/09/02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2016/09/02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2016/09/02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2016/09/02</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ebuyer.com/blog/2015/01/whats-inside-a-hard-driv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bmJSWrVuIVQ"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youtube.com/watch?v=BNHR6IQJGZ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CA" dirty="0" smtClean="0"/>
              <a:t>Unit 1</a:t>
            </a:r>
            <a:endParaRPr lang="en-CA" dirty="0"/>
          </a:p>
        </p:txBody>
      </p:sp>
      <p:sp>
        <p:nvSpPr>
          <p:cNvPr id="7" name="Subtitle 6"/>
          <p:cNvSpPr>
            <a:spLocks noGrp="1"/>
          </p:cNvSpPr>
          <p:nvPr>
            <p:ph type="subTitle" idx="1"/>
          </p:nvPr>
        </p:nvSpPr>
        <p:spPr/>
        <p:txBody>
          <a:bodyPr/>
          <a:lstStyle/>
          <a:p>
            <a:r>
              <a:rPr lang="en-CA" dirty="0" smtClean="0"/>
              <a:t>Digital Literacy and Business Communication </a:t>
            </a:r>
            <a:endParaRPr lang="en-CA" dirty="0"/>
          </a:p>
        </p:txBody>
      </p:sp>
    </p:spTree>
    <p:extLst>
      <p:ext uri="{BB962C8B-B14F-4D97-AF65-F5344CB8AC3E}">
        <p14:creationId xmlns:p14="http://schemas.microsoft.com/office/powerpoint/2010/main" val="2116235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CA" dirty="0" smtClean="0"/>
              <a:t>CPU</a:t>
            </a:r>
            <a:endParaRPr lang="en-CA" dirty="0"/>
          </a:p>
        </p:txBody>
      </p:sp>
      <p:sp>
        <p:nvSpPr>
          <p:cNvPr id="8196" name="Content Placeholder 3"/>
          <p:cNvSpPr>
            <a:spLocks noGrp="1"/>
          </p:cNvSpPr>
          <p:nvPr>
            <p:ph idx="1"/>
          </p:nvPr>
        </p:nvSpPr>
        <p:spPr/>
        <p:txBody>
          <a:bodyPr/>
          <a:lstStyle/>
          <a:p>
            <a:r>
              <a:rPr lang="en-CA" sz="2400" dirty="0" smtClean="0"/>
              <a:t>The "brain" of all devices. The Central Processing Unit is like a manager or boss. It tells what the other components of the system should be doing at a given moment.</a:t>
            </a:r>
          </a:p>
          <a:p>
            <a:r>
              <a:rPr lang="en-CA" sz="2400" dirty="0" smtClean="0"/>
              <a:t>Often referred to as the processor</a:t>
            </a:r>
          </a:p>
          <a:p>
            <a:endParaRPr lang="en-CA" sz="2400" dirty="0" smtClean="0"/>
          </a:p>
        </p:txBody>
      </p:sp>
      <p:pic>
        <p:nvPicPr>
          <p:cNvPr id="8197" name="Picture 5" descr="cpu.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2743200"/>
            <a:ext cx="342106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557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CA" dirty="0" smtClean="0"/>
              <a:t>Fan</a:t>
            </a:r>
            <a:endParaRPr lang="en-CA" dirty="0"/>
          </a:p>
        </p:txBody>
      </p:sp>
      <p:sp>
        <p:nvSpPr>
          <p:cNvPr id="9220" name="Content Placeholder 3"/>
          <p:cNvSpPr>
            <a:spLocks noGrp="1"/>
          </p:cNvSpPr>
          <p:nvPr>
            <p:ph idx="1"/>
          </p:nvPr>
        </p:nvSpPr>
        <p:spPr/>
        <p:txBody>
          <a:bodyPr/>
          <a:lstStyle/>
          <a:p>
            <a:r>
              <a:rPr lang="en-CA" sz="2400" dirty="0" smtClean="0"/>
              <a:t>Keeps the internal components of the device cool</a:t>
            </a:r>
          </a:p>
        </p:txBody>
      </p:sp>
      <p:pic>
        <p:nvPicPr>
          <p:cNvPr id="9221" name="Picture 4" descr="fa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3375" y="2000250"/>
            <a:ext cx="2890838"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938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CA" dirty="0" smtClean="0"/>
              <a:t>Power Supply</a:t>
            </a:r>
            <a:endParaRPr lang="en-CA" dirty="0"/>
          </a:p>
        </p:txBody>
      </p:sp>
      <p:sp>
        <p:nvSpPr>
          <p:cNvPr id="10244" name="Content Placeholder 3"/>
          <p:cNvSpPr>
            <a:spLocks noGrp="1"/>
          </p:cNvSpPr>
          <p:nvPr>
            <p:ph idx="1"/>
          </p:nvPr>
        </p:nvSpPr>
        <p:spPr/>
        <p:txBody>
          <a:bodyPr/>
          <a:lstStyle/>
          <a:p>
            <a:r>
              <a:rPr lang="en-CA" sz="2400" dirty="0" smtClean="0"/>
              <a:t>Adjusts the power from the outlet to the amount and type of power required by the computer to operate.  A battery is an alternate power supply for portable devices.</a:t>
            </a:r>
          </a:p>
        </p:txBody>
      </p:sp>
      <p:pic>
        <p:nvPicPr>
          <p:cNvPr id="10245" name="Picture 4" descr="power suppl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4875" y="2571750"/>
            <a:ext cx="32194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899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CA" dirty="0" smtClean="0"/>
              <a:t>Hard Drive</a:t>
            </a:r>
            <a:endParaRPr lang="en-CA" dirty="0"/>
          </a:p>
        </p:txBody>
      </p:sp>
      <p:sp>
        <p:nvSpPr>
          <p:cNvPr id="11268" name="Content Placeholder 3"/>
          <p:cNvSpPr>
            <a:spLocks noGrp="1"/>
          </p:cNvSpPr>
          <p:nvPr>
            <p:ph idx="1"/>
          </p:nvPr>
        </p:nvSpPr>
        <p:spPr/>
        <p:txBody>
          <a:bodyPr/>
          <a:lstStyle/>
          <a:p>
            <a:r>
              <a:rPr lang="en-CA" sz="2400" dirty="0" smtClean="0"/>
              <a:t>Often called the C drive on a computer .  Long-term storage system within the device.</a:t>
            </a:r>
          </a:p>
        </p:txBody>
      </p:sp>
      <p:pic>
        <p:nvPicPr>
          <p:cNvPr id="11269" name="Picture 4" descr="hard driv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4688" y="2411413"/>
            <a:ext cx="4214812" cy="31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454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CA" dirty="0" smtClean="0"/>
              <a:t>RAM</a:t>
            </a:r>
            <a:endParaRPr lang="en-CA" dirty="0"/>
          </a:p>
        </p:txBody>
      </p:sp>
      <p:sp>
        <p:nvSpPr>
          <p:cNvPr id="14340" name="Content Placeholder 3"/>
          <p:cNvSpPr>
            <a:spLocks noGrp="1"/>
          </p:cNvSpPr>
          <p:nvPr>
            <p:ph idx="1"/>
          </p:nvPr>
        </p:nvSpPr>
        <p:spPr/>
        <p:txBody>
          <a:bodyPr/>
          <a:lstStyle/>
          <a:p>
            <a:r>
              <a:rPr lang="en-CA" sz="2400" dirty="0" smtClean="0"/>
              <a:t>Short-term memory system on the device.  Saves the programs and data that is currently running on the device.</a:t>
            </a:r>
          </a:p>
          <a:p>
            <a:r>
              <a:rPr lang="en-CA" sz="2400" dirty="0" smtClean="0"/>
              <a:t>Erases when the device is turned off</a:t>
            </a:r>
          </a:p>
          <a:p>
            <a:r>
              <a:rPr lang="en-CA" sz="2400" dirty="0" smtClean="0"/>
              <a:t>Stands for Random Access Memory</a:t>
            </a:r>
          </a:p>
        </p:txBody>
      </p:sp>
      <p:pic>
        <p:nvPicPr>
          <p:cNvPr id="14341" name="Picture 4" descr="RA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9188" y="3000375"/>
            <a:ext cx="3406775"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584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CA" dirty="0" smtClean="0"/>
              <a:t>Expansion Slot</a:t>
            </a:r>
            <a:endParaRPr lang="en-CA" dirty="0"/>
          </a:p>
        </p:txBody>
      </p:sp>
      <p:sp>
        <p:nvSpPr>
          <p:cNvPr id="15364" name="Content Placeholder 3"/>
          <p:cNvSpPr>
            <a:spLocks noGrp="1"/>
          </p:cNvSpPr>
          <p:nvPr>
            <p:ph idx="1"/>
          </p:nvPr>
        </p:nvSpPr>
        <p:spPr/>
        <p:txBody>
          <a:bodyPr/>
          <a:lstStyle/>
          <a:p>
            <a:r>
              <a:rPr lang="en-CA" sz="2400" dirty="0" smtClean="0"/>
              <a:t>Place on the motherboard where additional components can be added</a:t>
            </a:r>
          </a:p>
          <a:p>
            <a:r>
              <a:rPr lang="en-CA" sz="2400" dirty="0" smtClean="0"/>
              <a:t>Used to enhance the performance of the device</a:t>
            </a:r>
          </a:p>
        </p:txBody>
      </p:sp>
      <p:pic>
        <p:nvPicPr>
          <p:cNvPr id="15365" name="Picture 4" descr="expansion slo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2209800"/>
            <a:ext cx="3852862"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695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CA" dirty="0" smtClean="0"/>
              <a:t>Expansion Card (Adaptor)</a:t>
            </a:r>
            <a:endParaRPr lang="en-CA" dirty="0"/>
          </a:p>
        </p:txBody>
      </p:sp>
      <p:sp>
        <p:nvSpPr>
          <p:cNvPr id="16388" name="Content Placeholder 3"/>
          <p:cNvSpPr>
            <a:spLocks noGrp="1"/>
          </p:cNvSpPr>
          <p:nvPr>
            <p:ph idx="1"/>
          </p:nvPr>
        </p:nvSpPr>
        <p:spPr/>
        <p:txBody>
          <a:bodyPr/>
          <a:lstStyle/>
          <a:p>
            <a:r>
              <a:rPr lang="en-CA" sz="2400" dirty="0" smtClean="0"/>
              <a:t>Used to enhance the capabilities of the device</a:t>
            </a:r>
          </a:p>
          <a:p>
            <a:r>
              <a:rPr lang="en-CA" sz="2400" dirty="0" err="1" smtClean="0"/>
              <a:t>Eg</a:t>
            </a:r>
            <a:r>
              <a:rPr lang="en-CA" sz="2400" dirty="0" smtClean="0"/>
              <a:t>. Additional memory cards or RAM to make the device run faster</a:t>
            </a:r>
          </a:p>
        </p:txBody>
      </p:sp>
      <p:pic>
        <p:nvPicPr>
          <p:cNvPr id="16389" name="Picture 4" descr="expansion car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1938" y="2133600"/>
            <a:ext cx="3876675"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628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CA" dirty="0" smtClean="0"/>
              <a:t>Ports</a:t>
            </a:r>
            <a:endParaRPr lang="en-CA" dirty="0"/>
          </a:p>
        </p:txBody>
      </p:sp>
      <p:sp>
        <p:nvSpPr>
          <p:cNvPr id="17412" name="Content Placeholder 3"/>
          <p:cNvSpPr>
            <a:spLocks noGrp="1"/>
          </p:cNvSpPr>
          <p:nvPr>
            <p:ph idx="1"/>
          </p:nvPr>
        </p:nvSpPr>
        <p:spPr/>
        <p:txBody>
          <a:bodyPr/>
          <a:lstStyle/>
          <a:p>
            <a:r>
              <a:rPr lang="en-CA" dirty="0" smtClean="0"/>
              <a:t>Areas on the device where other pieces of hardware can be connected</a:t>
            </a:r>
          </a:p>
          <a:p>
            <a:r>
              <a:rPr lang="en-CA" dirty="0" err="1" smtClean="0"/>
              <a:t>Eg</a:t>
            </a:r>
            <a:r>
              <a:rPr lang="en-CA" dirty="0" smtClean="0"/>
              <a:t>. USB keys, printers, camera, </a:t>
            </a:r>
            <a:r>
              <a:rPr lang="en-CA" dirty="0" err="1" smtClean="0"/>
              <a:t>ethernet</a:t>
            </a:r>
            <a:endParaRPr lang="en-CA" dirty="0" smtClean="0"/>
          </a:p>
        </p:txBody>
      </p:sp>
      <p:pic>
        <p:nvPicPr>
          <p:cNvPr id="17413" name="Picture 4" descr="port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4875" y="3357563"/>
            <a:ext cx="324326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421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Let’s get more information</a:t>
            </a:r>
            <a:endParaRPr lang="en-US" dirty="0"/>
          </a:p>
        </p:txBody>
      </p:sp>
      <p:sp>
        <p:nvSpPr>
          <p:cNvPr id="8" name="Content Placeholder 7"/>
          <p:cNvSpPr>
            <a:spLocks noGrp="1"/>
          </p:cNvSpPr>
          <p:nvPr>
            <p:ph idx="1"/>
          </p:nvPr>
        </p:nvSpPr>
        <p:spPr/>
        <p:txBody>
          <a:bodyPr/>
          <a:lstStyle/>
          <a:p>
            <a:endParaRPr lang="en-US" sz="1800" dirty="0" smtClean="0">
              <a:hlinkClick r:id="rId2"/>
            </a:endParaRPr>
          </a:p>
          <a:p>
            <a:endParaRPr lang="en-US" sz="1800" dirty="0" smtClean="0">
              <a:hlinkClick r:id="rId2"/>
            </a:endParaRPr>
          </a:p>
          <a:p>
            <a:endParaRPr lang="en-US" sz="1800" dirty="0" smtClean="0">
              <a:hlinkClick r:id="rId2"/>
            </a:endParaRPr>
          </a:p>
          <a:p>
            <a:r>
              <a:rPr lang="en-US" sz="1800" dirty="0" smtClean="0">
                <a:hlinkClick r:id="rId2"/>
              </a:rPr>
              <a:t>http://www.ebuyer.com/blog/2015/01/whats-inside-a-hard-drive/</a:t>
            </a:r>
            <a:endParaRPr lang="en-US" sz="1800" dirty="0" smtClean="0"/>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an </a:t>
            </a:r>
            <a:r>
              <a:rPr lang="en-US" dirty="0" err="1" smtClean="0"/>
              <a:t>Iphone</a:t>
            </a:r>
            <a:endParaRPr lang="en-US" dirty="0"/>
          </a:p>
        </p:txBody>
      </p:sp>
      <p:sp>
        <p:nvSpPr>
          <p:cNvPr id="3" name="Text Placeholder 2"/>
          <p:cNvSpPr>
            <a:spLocks noGrp="1"/>
          </p:cNvSpPr>
          <p:nvPr>
            <p:ph type="body" sz="half" idx="2"/>
          </p:nvPr>
        </p:nvSpPr>
        <p:spPr/>
        <p:txBody>
          <a:bodyPr/>
          <a:lstStyle/>
          <a:p>
            <a:r>
              <a:rPr lang="en-US" dirty="0" smtClean="0"/>
              <a:t>Can you identify any of the components we discussed?</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045" b="1045"/>
          <a:stretch>
            <a:fillRect/>
          </a:stretch>
        </p:blipFill>
        <p:spPr/>
      </p:pic>
    </p:spTree>
    <p:extLst>
      <p:ext uri="{BB962C8B-B14F-4D97-AF65-F5344CB8AC3E}">
        <p14:creationId xmlns:p14="http://schemas.microsoft.com/office/powerpoint/2010/main" val="325626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File Management</a:t>
            </a:r>
            <a:endParaRPr lang="en-CA" dirty="0"/>
          </a:p>
        </p:txBody>
      </p:sp>
      <p:sp>
        <p:nvSpPr>
          <p:cNvPr id="3" name="Text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4484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an </a:t>
            </a:r>
            <a:r>
              <a:rPr lang="en-US" dirty="0" err="1" smtClean="0"/>
              <a:t>Iphone</a:t>
            </a:r>
            <a:endParaRPr lang="en-US" dirty="0"/>
          </a:p>
        </p:txBody>
      </p:sp>
      <p:sp>
        <p:nvSpPr>
          <p:cNvPr id="3" name="Text Placeholder 2"/>
          <p:cNvSpPr>
            <a:spLocks noGrp="1"/>
          </p:cNvSpPr>
          <p:nvPr>
            <p:ph type="body" sz="half" idx="2"/>
          </p:nvPr>
        </p:nvSpPr>
        <p:spPr/>
        <p:txBody>
          <a:bodyPr/>
          <a:lstStyle/>
          <a:p>
            <a:r>
              <a:rPr lang="en-US" dirty="0" smtClean="0"/>
              <a:t>Can you identify any of the components we discussed?</a:t>
            </a:r>
          </a:p>
          <a:p>
            <a:endParaRPr lang="en-US" dirty="0"/>
          </a:p>
          <a:p>
            <a:r>
              <a:rPr lang="en-US">
                <a:hlinkClick r:id="rId2"/>
              </a:rPr>
              <a:t>https://</a:t>
            </a:r>
            <a:r>
              <a:rPr lang="en-US" smtClean="0">
                <a:hlinkClick r:id="rId2"/>
              </a:rPr>
              <a:t>www.youtube.com/watch?v=bmJSWrVuIVQ</a:t>
            </a:r>
            <a:r>
              <a:rPr lang="en-US" smtClean="0"/>
              <a:t> </a:t>
            </a:r>
            <a:endParaRPr lang="en-US" dirty="0"/>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l="4975" r="4975"/>
          <a:stretch>
            <a:fillRect/>
          </a:stretch>
        </p:blipFill>
        <p:spPr/>
      </p:pic>
    </p:spTree>
    <p:extLst>
      <p:ext uri="{BB962C8B-B14F-4D97-AF65-F5344CB8AC3E}">
        <p14:creationId xmlns:p14="http://schemas.microsoft.com/office/powerpoint/2010/main" val="3917153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Surface Pro</a:t>
            </a:r>
            <a:endParaRPr lang="en-US" dirty="0"/>
          </a:p>
        </p:txBody>
      </p:sp>
      <p:sp>
        <p:nvSpPr>
          <p:cNvPr id="3" name="Text Placeholder 2"/>
          <p:cNvSpPr>
            <a:spLocks noGrp="1"/>
          </p:cNvSpPr>
          <p:nvPr>
            <p:ph type="body" sz="half" idx="2"/>
          </p:nvPr>
        </p:nvSpPr>
        <p:spPr/>
        <p:txBody>
          <a:bodyPr/>
          <a:lstStyle/>
          <a:p>
            <a:r>
              <a:rPr lang="en-US" dirty="0" smtClean="0"/>
              <a:t>Can you identify any of the components?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4804" r="4804"/>
          <a:stretch>
            <a:fillRect/>
          </a:stretch>
        </p:blipFill>
        <p:spPr/>
      </p:pic>
    </p:spTree>
    <p:extLst>
      <p:ext uri="{BB962C8B-B14F-4D97-AF65-F5344CB8AC3E}">
        <p14:creationId xmlns:p14="http://schemas.microsoft.com/office/powerpoint/2010/main" val="2926152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Hardware and Software</a:t>
            </a:r>
            <a:endParaRPr lang="en-CA" dirty="0"/>
          </a:p>
        </p:txBody>
      </p:sp>
    </p:spTree>
    <p:extLst>
      <p:ext uri="{BB962C8B-B14F-4D97-AF65-F5344CB8AC3E}">
        <p14:creationId xmlns:p14="http://schemas.microsoft.com/office/powerpoint/2010/main" val="2423417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Hardware</a:t>
            </a:r>
            <a:endParaRPr lang="en-CA" dirty="0"/>
          </a:p>
        </p:txBody>
      </p:sp>
      <p:sp>
        <p:nvSpPr>
          <p:cNvPr id="3" name="Content Placeholder 2"/>
          <p:cNvSpPr>
            <a:spLocks noGrp="1"/>
          </p:cNvSpPr>
          <p:nvPr>
            <p:ph idx="1"/>
          </p:nvPr>
        </p:nvSpPr>
        <p:spPr/>
        <p:txBody>
          <a:bodyPr/>
          <a:lstStyle/>
          <a:p>
            <a:r>
              <a:rPr lang="en-CA" dirty="0" smtClean="0"/>
              <a:t>The components of a device that you can feel and touch</a:t>
            </a:r>
          </a:p>
          <a:p>
            <a:pPr lvl="1"/>
            <a:r>
              <a:rPr lang="en-CA" dirty="0" smtClean="0"/>
              <a:t>Ex. Mouse, monitor, processor</a:t>
            </a:r>
            <a:endParaRPr lang="en-CA" dirty="0"/>
          </a:p>
        </p:txBody>
      </p:sp>
    </p:spTree>
    <p:extLst>
      <p:ext uri="{BB962C8B-B14F-4D97-AF65-F5344CB8AC3E}">
        <p14:creationId xmlns:p14="http://schemas.microsoft.com/office/powerpoint/2010/main" val="1018011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Software</a:t>
            </a:r>
            <a:endParaRPr lang="en-CA" dirty="0"/>
          </a:p>
        </p:txBody>
      </p:sp>
      <p:sp>
        <p:nvSpPr>
          <p:cNvPr id="3" name="Content Placeholder 2"/>
          <p:cNvSpPr>
            <a:spLocks noGrp="1"/>
          </p:cNvSpPr>
          <p:nvPr>
            <p:ph idx="1"/>
          </p:nvPr>
        </p:nvSpPr>
        <p:spPr/>
        <p:txBody>
          <a:bodyPr>
            <a:normAutofit lnSpcReduction="10000"/>
          </a:bodyPr>
          <a:lstStyle/>
          <a:p>
            <a:r>
              <a:rPr lang="en-CA" dirty="0" smtClean="0"/>
              <a:t>The programs loaded onto the hardware</a:t>
            </a:r>
          </a:p>
          <a:p>
            <a:pPr lvl="1"/>
            <a:r>
              <a:rPr lang="en-CA" dirty="0" smtClean="0"/>
              <a:t>System Software</a:t>
            </a:r>
          </a:p>
          <a:p>
            <a:pPr lvl="2"/>
            <a:r>
              <a:rPr lang="en-CA" dirty="0"/>
              <a:t>Instructions telling the hardware what to do…brings the parts together to make </a:t>
            </a:r>
            <a:r>
              <a:rPr lang="en-CA" dirty="0" smtClean="0"/>
              <a:t>them functional</a:t>
            </a:r>
            <a:endParaRPr lang="en-CA" dirty="0"/>
          </a:p>
          <a:p>
            <a:pPr lvl="2"/>
            <a:endParaRPr lang="en-CA" dirty="0" smtClean="0"/>
          </a:p>
          <a:p>
            <a:pPr lvl="1"/>
            <a:r>
              <a:rPr lang="en-CA" dirty="0" smtClean="0"/>
              <a:t>Application Software</a:t>
            </a:r>
          </a:p>
          <a:p>
            <a:pPr lvl="2"/>
            <a:r>
              <a:rPr lang="en-CA" dirty="0" smtClean="0"/>
              <a:t>Added to the device as tools that perform specific tasks</a:t>
            </a:r>
          </a:p>
          <a:p>
            <a:pPr marL="603504" lvl="2" indent="0">
              <a:buNone/>
            </a:pPr>
            <a:endParaRPr lang="en-CA" dirty="0" smtClean="0"/>
          </a:p>
          <a:p>
            <a:pPr marL="603504" lvl="2" indent="0">
              <a:buNone/>
            </a:pPr>
            <a:r>
              <a:rPr lang="en-CA" dirty="0" smtClean="0"/>
              <a:t> </a:t>
            </a:r>
            <a:endParaRPr lang="en-CA" dirty="0"/>
          </a:p>
        </p:txBody>
      </p:sp>
    </p:spTree>
    <p:extLst>
      <p:ext uri="{BB962C8B-B14F-4D97-AF65-F5344CB8AC3E}">
        <p14:creationId xmlns:p14="http://schemas.microsoft.com/office/powerpoint/2010/main" val="3522636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5400"/>
            <a:ext cx="8183880" cy="676656"/>
          </a:xfrm>
        </p:spPr>
        <p:txBody>
          <a:bodyPr>
            <a:normAutofit fontScale="90000"/>
          </a:bodyPr>
          <a:lstStyle/>
          <a:p>
            <a:r>
              <a:rPr lang="en-CA" dirty="0" smtClean="0"/>
              <a:t>Speed and Memory of Computing Devices</a:t>
            </a:r>
            <a:endParaRPr lang="en-CA" dirty="0"/>
          </a:p>
        </p:txBody>
      </p:sp>
    </p:spTree>
    <p:extLst>
      <p:ext uri="{BB962C8B-B14F-4D97-AF65-F5344CB8AC3E}">
        <p14:creationId xmlns:p14="http://schemas.microsoft.com/office/powerpoint/2010/main" val="1131954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Speed</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The speed at which a device operates is measured in </a:t>
            </a:r>
            <a:r>
              <a:rPr lang="en-CA" i="1" dirty="0" smtClean="0"/>
              <a:t>hertz</a:t>
            </a:r>
            <a:endParaRPr lang="en-CA" dirty="0" smtClean="0"/>
          </a:p>
          <a:p>
            <a:r>
              <a:rPr lang="en-CA" dirty="0" smtClean="0"/>
              <a:t>The speed of a device is reflective of the speed of the processor and the amount of RAM a device has</a:t>
            </a:r>
          </a:p>
          <a:p>
            <a:r>
              <a:rPr lang="en-CA" dirty="0" smtClean="0"/>
              <a:t>The more hertz a processor has, the faster it can “give orders” to the other components of the device and the more it can handle</a:t>
            </a:r>
          </a:p>
          <a:p>
            <a:r>
              <a:rPr lang="en-CA" dirty="0" smtClean="0"/>
              <a:t>Most processors will operate at speeds measured in</a:t>
            </a:r>
          </a:p>
          <a:p>
            <a:pPr lvl="1"/>
            <a:r>
              <a:rPr lang="en-CA" dirty="0" smtClean="0"/>
              <a:t>Megahertz (MHz): 1 million hertz</a:t>
            </a:r>
          </a:p>
          <a:p>
            <a:pPr lvl="1"/>
            <a:r>
              <a:rPr lang="en-CA" dirty="0" smtClean="0"/>
              <a:t>Gigahertz (</a:t>
            </a:r>
            <a:r>
              <a:rPr lang="en-CA" dirty="0" err="1" smtClean="0"/>
              <a:t>Ghz</a:t>
            </a:r>
            <a:r>
              <a:rPr lang="en-CA" dirty="0" smtClean="0"/>
              <a:t>): 1 billion hertz</a:t>
            </a:r>
            <a:endParaRPr lang="en-CA" dirty="0"/>
          </a:p>
        </p:txBody>
      </p:sp>
    </p:spTree>
    <p:extLst>
      <p:ext uri="{BB962C8B-B14F-4D97-AF65-F5344CB8AC3E}">
        <p14:creationId xmlns:p14="http://schemas.microsoft.com/office/powerpoint/2010/main" val="2377838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Memory </a:t>
            </a:r>
            <a:endParaRPr lang="en-CA" dirty="0"/>
          </a:p>
        </p:txBody>
      </p:sp>
      <p:sp>
        <p:nvSpPr>
          <p:cNvPr id="3" name="Content Placeholder 2"/>
          <p:cNvSpPr>
            <a:spLocks noGrp="1"/>
          </p:cNvSpPr>
          <p:nvPr>
            <p:ph idx="1"/>
          </p:nvPr>
        </p:nvSpPr>
        <p:spPr>
          <a:xfrm>
            <a:off x="457200" y="381000"/>
            <a:ext cx="8183880" cy="4187952"/>
          </a:xfrm>
        </p:spPr>
        <p:txBody>
          <a:bodyPr>
            <a:normAutofit fontScale="92500"/>
          </a:bodyPr>
          <a:lstStyle/>
          <a:p>
            <a:r>
              <a:rPr lang="en-CA" dirty="0" smtClean="0"/>
              <a:t>The amount of memory a storage device has is measured in bytes</a:t>
            </a:r>
          </a:p>
          <a:p>
            <a:r>
              <a:rPr lang="en-CA" dirty="0" smtClean="0"/>
              <a:t>Memory is used in the hard drive, RAM and portable storage devices (USB keys,  CD)</a:t>
            </a:r>
          </a:p>
          <a:p>
            <a:r>
              <a:rPr lang="en-CA" dirty="0" smtClean="0"/>
              <a:t>The more memory in the RAM, the faster a computer can operate…why?</a:t>
            </a:r>
          </a:p>
          <a:p>
            <a:r>
              <a:rPr lang="en-CA" dirty="0" smtClean="0"/>
              <a:t>Most memory devices will have large amounts of memory:</a:t>
            </a:r>
          </a:p>
          <a:p>
            <a:pPr lvl="1"/>
            <a:r>
              <a:rPr lang="en-CA" dirty="0" smtClean="0"/>
              <a:t>Gigabyte(GB): 1 billion bytes</a:t>
            </a:r>
          </a:p>
          <a:p>
            <a:pPr lvl="1"/>
            <a:r>
              <a:rPr lang="en-CA" dirty="0" smtClean="0"/>
              <a:t>Terabyte (TB): 1 trillion bytes</a:t>
            </a:r>
            <a:endParaRPr lang="en-CA" dirty="0"/>
          </a:p>
        </p:txBody>
      </p:sp>
    </p:spTree>
    <p:extLst>
      <p:ext uri="{BB962C8B-B14F-4D97-AF65-F5344CB8AC3E}">
        <p14:creationId xmlns:p14="http://schemas.microsoft.com/office/powerpoint/2010/main" val="1346064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Activity</a:t>
            </a:r>
            <a:endParaRPr lang="en-CA" dirty="0"/>
          </a:p>
        </p:txBody>
      </p:sp>
      <p:sp>
        <p:nvSpPr>
          <p:cNvPr id="3" name="Text Placeholder 2"/>
          <p:cNvSpPr>
            <a:spLocks noGrp="1"/>
          </p:cNvSpPr>
          <p:nvPr>
            <p:ph type="body" idx="2"/>
          </p:nvPr>
        </p:nvSpPr>
        <p:spPr/>
        <p:txBody>
          <a:bodyPr/>
          <a:lstStyle/>
          <a:p>
            <a:r>
              <a:rPr lang="en-CA" dirty="0"/>
              <a:t>I</a:t>
            </a:r>
            <a:r>
              <a:rPr lang="en-CA" dirty="0" smtClean="0"/>
              <a:t>n groups:</a:t>
            </a:r>
            <a:endParaRPr lang="en-CA" dirty="0"/>
          </a:p>
        </p:txBody>
      </p:sp>
      <p:sp>
        <p:nvSpPr>
          <p:cNvPr id="4" name="Content Placeholder 3"/>
          <p:cNvSpPr>
            <a:spLocks noGrp="1"/>
          </p:cNvSpPr>
          <p:nvPr>
            <p:ph sz="half" idx="1"/>
          </p:nvPr>
        </p:nvSpPr>
        <p:spPr/>
        <p:txBody>
          <a:bodyPr>
            <a:normAutofit fontScale="92500" lnSpcReduction="10000"/>
          </a:bodyPr>
          <a:lstStyle/>
          <a:p>
            <a:r>
              <a:rPr lang="en-CA" sz="2000" dirty="0" smtClean="0"/>
              <a:t>Divide into groups of 3</a:t>
            </a:r>
          </a:p>
          <a:p>
            <a:r>
              <a:rPr lang="en-CA" sz="2000" dirty="0" smtClean="0"/>
              <a:t>Each member is to choose one  of the following devices to research</a:t>
            </a:r>
          </a:p>
          <a:p>
            <a:pPr lvl="1"/>
            <a:r>
              <a:rPr lang="en-CA" sz="1800" dirty="0" smtClean="0"/>
              <a:t>Computer/laptop</a:t>
            </a:r>
          </a:p>
          <a:p>
            <a:pPr lvl="1"/>
            <a:r>
              <a:rPr lang="en-CA" sz="1800" dirty="0" smtClean="0"/>
              <a:t>Cell phone</a:t>
            </a:r>
          </a:p>
          <a:p>
            <a:pPr lvl="1"/>
            <a:r>
              <a:rPr lang="en-CA" sz="1800" dirty="0" err="1" smtClean="0"/>
              <a:t>Ipad</a:t>
            </a:r>
            <a:r>
              <a:rPr lang="en-CA" sz="1800" dirty="0" smtClean="0"/>
              <a:t>/tablet</a:t>
            </a:r>
          </a:p>
          <a:p>
            <a:pPr lvl="1"/>
            <a:endParaRPr lang="en-CA" sz="1800" dirty="0"/>
          </a:p>
          <a:p>
            <a:pPr marL="347472" lvl="1" indent="0">
              <a:buNone/>
            </a:pPr>
            <a:r>
              <a:rPr lang="en-CA" sz="1800" dirty="0" smtClean="0"/>
              <a:t>You are to research the following about your device and then explain what it means to the group:</a:t>
            </a:r>
          </a:p>
          <a:p>
            <a:pPr lvl="1"/>
            <a:r>
              <a:rPr lang="en-CA" sz="1800" dirty="0" smtClean="0"/>
              <a:t>Common type and speed of processor</a:t>
            </a:r>
          </a:p>
          <a:p>
            <a:pPr lvl="1"/>
            <a:r>
              <a:rPr lang="en-CA" sz="1800" dirty="0" smtClean="0"/>
              <a:t>Common type of software that is loaded</a:t>
            </a:r>
          </a:p>
          <a:p>
            <a:pPr lvl="1"/>
            <a:r>
              <a:rPr lang="en-CA" sz="1800" dirty="0" smtClean="0"/>
              <a:t>Amount of RAM it comes with</a:t>
            </a:r>
          </a:p>
          <a:p>
            <a:pPr lvl="1"/>
            <a:r>
              <a:rPr lang="en-CA" sz="1800" dirty="0" smtClean="0"/>
              <a:t>Amount of Memory it comes with</a:t>
            </a:r>
          </a:p>
          <a:p>
            <a:pPr lvl="1"/>
            <a:endParaRPr lang="en-CA" sz="1800" dirty="0"/>
          </a:p>
        </p:txBody>
      </p:sp>
    </p:spTree>
    <p:extLst>
      <p:ext uri="{BB962C8B-B14F-4D97-AF65-F5344CB8AC3E}">
        <p14:creationId xmlns:p14="http://schemas.microsoft.com/office/powerpoint/2010/main" val="3117467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is this used in Business?</a:t>
            </a:r>
            <a:endParaRPr lang="en-CA" dirty="0"/>
          </a:p>
        </p:txBody>
      </p:sp>
    </p:spTree>
    <p:extLst>
      <p:ext uri="{BB962C8B-B14F-4D97-AF65-F5344CB8AC3E}">
        <p14:creationId xmlns:p14="http://schemas.microsoft.com/office/powerpoint/2010/main" val="2060096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File Management?</a:t>
            </a:r>
            <a:endParaRPr lang="en-CA" dirty="0"/>
          </a:p>
        </p:txBody>
      </p:sp>
      <p:sp>
        <p:nvSpPr>
          <p:cNvPr id="3" name="Content Placeholder 2"/>
          <p:cNvSpPr>
            <a:spLocks noGrp="1"/>
          </p:cNvSpPr>
          <p:nvPr>
            <p:ph idx="1"/>
          </p:nvPr>
        </p:nvSpPr>
        <p:spPr/>
        <p:txBody>
          <a:bodyPr/>
          <a:lstStyle/>
          <a:p>
            <a:r>
              <a:rPr lang="en-CA" dirty="0" smtClean="0"/>
              <a:t>Placing files and documents in the appropriate folders or locations</a:t>
            </a:r>
          </a:p>
          <a:p>
            <a:r>
              <a:rPr lang="en-CA" dirty="0" smtClean="0"/>
              <a:t>Organizing and arranging files and folders in a logical manner</a:t>
            </a:r>
          </a:p>
          <a:p>
            <a:r>
              <a:rPr lang="en-CA" dirty="0" smtClean="0"/>
              <a:t>Using appropriate practices when naming files and folders</a:t>
            </a:r>
          </a:p>
          <a:p>
            <a:pPr marL="0" indent="0">
              <a:buNone/>
            </a:pPr>
            <a:endParaRPr lang="en-CA" dirty="0"/>
          </a:p>
        </p:txBody>
      </p:sp>
    </p:spTree>
    <p:extLst>
      <p:ext uri="{BB962C8B-B14F-4D97-AF65-F5344CB8AC3E}">
        <p14:creationId xmlns:p14="http://schemas.microsoft.com/office/powerpoint/2010/main" val="2899045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Various Devices</a:t>
            </a:r>
            <a:endParaRPr lang="en-CA" dirty="0"/>
          </a:p>
        </p:txBody>
      </p:sp>
      <p:sp>
        <p:nvSpPr>
          <p:cNvPr id="3" name="Content Placeholder 2"/>
          <p:cNvSpPr>
            <a:spLocks noGrp="1"/>
          </p:cNvSpPr>
          <p:nvPr>
            <p:ph idx="1"/>
          </p:nvPr>
        </p:nvSpPr>
        <p:spPr/>
        <p:txBody>
          <a:bodyPr/>
          <a:lstStyle/>
          <a:p>
            <a:r>
              <a:rPr lang="en-CA" dirty="0" smtClean="0"/>
              <a:t>Can you come up with various hardware or computing devices that are important in the business world?</a:t>
            </a:r>
          </a:p>
          <a:p>
            <a:r>
              <a:rPr lang="en-CA" dirty="0" smtClean="0"/>
              <a:t>What makes them important?</a:t>
            </a:r>
            <a:endParaRPr lang="en-CA" dirty="0"/>
          </a:p>
          <a:p>
            <a:pPr marL="0" indent="0">
              <a:buNone/>
            </a:pPr>
            <a:endParaRPr lang="en-CA" dirty="0" smtClean="0"/>
          </a:p>
          <a:p>
            <a:r>
              <a:rPr lang="en-CA" dirty="0" smtClean="0"/>
              <a:t>What do you think are the most important pieces of software/tools used today in the business world?</a:t>
            </a:r>
            <a:endParaRPr lang="en-CA" dirty="0"/>
          </a:p>
        </p:txBody>
      </p:sp>
    </p:spTree>
    <p:extLst>
      <p:ext uri="{BB962C8B-B14F-4D97-AF65-F5344CB8AC3E}">
        <p14:creationId xmlns:p14="http://schemas.microsoft.com/office/powerpoint/2010/main" val="3375055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Actvity</a:t>
            </a:r>
            <a:endParaRPr lang="en-CA" dirty="0"/>
          </a:p>
        </p:txBody>
      </p:sp>
      <p:sp>
        <p:nvSpPr>
          <p:cNvPr id="4" name="Content Placeholder 3"/>
          <p:cNvSpPr>
            <a:spLocks noGrp="1"/>
          </p:cNvSpPr>
          <p:nvPr>
            <p:ph sz="half" idx="1"/>
          </p:nvPr>
        </p:nvSpPr>
        <p:spPr/>
        <p:txBody>
          <a:bodyPr/>
          <a:lstStyle/>
          <a:p>
            <a:endParaRPr lang="en-CA" dirty="0" smtClean="0"/>
          </a:p>
          <a:p>
            <a:r>
              <a:rPr lang="en-CA" dirty="0" smtClean="0"/>
              <a:t>Let’s look at some examples of advertisements</a:t>
            </a:r>
          </a:p>
          <a:p>
            <a:endParaRPr lang="en-CA" dirty="0"/>
          </a:p>
          <a:p>
            <a:r>
              <a:rPr lang="en-CA" dirty="0" smtClean="0"/>
              <a:t>Electronic Device Comparison Assignment</a:t>
            </a:r>
            <a:endParaRPr lang="en-CA" dirty="0"/>
          </a:p>
        </p:txBody>
      </p:sp>
    </p:spTree>
    <p:extLst>
      <p:ext uri="{BB962C8B-B14F-4D97-AF65-F5344CB8AC3E}">
        <p14:creationId xmlns:p14="http://schemas.microsoft.com/office/powerpoint/2010/main" val="4121381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Electronic Research</a:t>
            </a:r>
            <a:endParaRPr lang="en-CA" dirty="0"/>
          </a:p>
        </p:txBody>
      </p:sp>
    </p:spTree>
    <p:extLst>
      <p:ext uri="{BB962C8B-B14F-4D97-AF65-F5344CB8AC3E}">
        <p14:creationId xmlns:p14="http://schemas.microsoft.com/office/powerpoint/2010/main" val="1207555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Picking the right search terms</a:t>
            </a:r>
            <a:endParaRPr lang="en-CA" dirty="0"/>
          </a:p>
        </p:txBody>
      </p:sp>
      <p:sp>
        <p:nvSpPr>
          <p:cNvPr id="3" name="Content Placeholder 2"/>
          <p:cNvSpPr>
            <a:spLocks noGrp="1"/>
          </p:cNvSpPr>
          <p:nvPr>
            <p:ph idx="1"/>
          </p:nvPr>
        </p:nvSpPr>
        <p:spPr/>
        <p:txBody>
          <a:bodyPr>
            <a:normAutofit lnSpcReduction="10000"/>
          </a:bodyPr>
          <a:lstStyle/>
          <a:p>
            <a:r>
              <a:rPr lang="en-CA" dirty="0" smtClean="0"/>
              <a:t>When conducting searches online, how do you know where to start? </a:t>
            </a:r>
            <a:endParaRPr lang="en-CA" dirty="0"/>
          </a:p>
          <a:p>
            <a:r>
              <a:rPr lang="en-CA" dirty="0" smtClean="0"/>
              <a:t>Why won’t Google give you hits that are actually useful? </a:t>
            </a:r>
          </a:p>
          <a:p>
            <a:r>
              <a:rPr lang="en-CA" b="1" dirty="0" smtClean="0"/>
              <a:t>Search terms</a:t>
            </a:r>
            <a:r>
              <a:rPr lang="en-CA" dirty="0" smtClean="0"/>
              <a:t>: </a:t>
            </a:r>
          </a:p>
          <a:p>
            <a:pPr lvl="1"/>
            <a:r>
              <a:rPr lang="en-CA" dirty="0" smtClean="0"/>
              <a:t>Words or sets of words you type into a search engine</a:t>
            </a:r>
          </a:p>
          <a:p>
            <a:r>
              <a:rPr lang="en-CA" b="1" dirty="0" smtClean="0"/>
              <a:t>Queries:</a:t>
            </a:r>
          </a:p>
          <a:p>
            <a:pPr lvl="1"/>
            <a:r>
              <a:rPr lang="en-CA" dirty="0" smtClean="0"/>
              <a:t>The full set of words typed into a search engine for a search</a:t>
            </a:r>
            <a:endParaRPr lang="en-CA" dirty="0"/>
          </a:p>
        </p:txBody>
      </p:sp>
    </p:spTree>
    <p:extLst>
      <p:ext uri="{BB962C8B-B14F-4D97-AF65-F5344CB8AC3E}">
        <p14:creationId xmlns:p14="http://schemas.microsoft.com/office/powerpoint/2010/main" val="1736883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Let’s Demonstrate</a:t>
            </a:r>
            <a:endParaRPr lang="en-CA" dirty="0"/>
          </a:p>
        </p:txBody>
      </p:sp>
      <p:sp>
        <p:nvSpPr>
          <p:cNvPr id="4" name="Content Placeholder 3"/>
          <p:cNvSpPr>
            <a:spLocks noGrp="1"/>
          </p:cNvSpPr>
          <p:nvPr>
            <p:ph idx="1"/>
          </p:nvPr>
        </p:nvSpPr>
        <p:spPr/>
        <p:txBody>
          <a:bodyPr/>
          <a:lstStyle/>
          <a:p>
            <a:pPr marL="0" indent="0">
              <a:buNone/>
            </a:pPr>
            <a:r>
              <a:rPr lang="en-CA" dirty="0" smtClean="0"/>
              <a:t>Percy Jackson Series of Novels Quiz:</a:t>
            </a:r>
          </a:p>
          <a:p>
            <a:pPr marL="514350" indent="-514350">
              <a:buFont typeface="+mj-lt"/>
              <a:buAutoNum type="arabicPeriod"/>
            </a:pPr>
            <a:r>
              <a:rPr lang="en-CA" dirty="0" smtClean="0"/>
              <a:t>Who is the author of the series?</a:t>
            </a:r>
          </a:p>
          <a:p>
            <a:pPr marL="514350" indent="-514350">
              <a:buFont typeface="+mj-lt"/>
              <a:buAutoNum type="arabicPeriod"/>
            </a:pPr>
            <a:r>
              <a:rPr lang="en-CA" dirty="0" smtClean="0"/>
              <a:t>What is unique about Percy?</a:t>
            </a:r>
          </a:p>
          <a:p>
            <a:pPr marL="514350" indent="-514350">
              <a:buFont typeface="+mj-lt"/>
              <a:buAutoNum type="arabicPeriod"/>
            </a:pPr>
            <a:r>
              <a:rPr lang="en-CA" i="1" dirty="0" smtClean="0"/>
              <a:t>What food does Tyson like best?</a:t>
            </a:r>
          </a:p>
          <a:p>
            <a:pPr marL="0" indent="0">
              <a:buNone/>
            </a:pPr>
            <a:endParaRPr lang="en-CA" i="1" dirty="0"/>
          </a:p>
          <a:p>
            <a:pPr marL="0" indent="0">
              <a:buNone/>
            </a:pPr>
            <a:r>
              <a:rPr lang="en-CA" dirty="0" smtClean="0"/>
              <a:t>Let’s see what we get…</a:t>
            </a:r>
            <a:endParaRPr lang="en-CA" dirty="0"/>
          </a:p>
        </p:txBody>
      </p:sp>
    </p:spTree>
    <p:extLst>
      <p:ext uri="{BB962C8B-B14F-4D97-AF65-F5344CB8AC3E}">
        <p14:creationId xmlns:p14="http://schemas.microsoft.com/office/powerpoint/2010/main" val="1453165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Does Google Work?</a:t>
            </a:r>
            <a:endParaRPr lang="en-CA" dirty="0"/>
          </a:p>
        </p:txBody>
      </p:sp>
      <p:sp>
        <p:nvSpPr>
          <p:cNvPr id="3" name="Content Placeholder 2"/>
          <p:cNvSpPr>
            <a:spLocks noGrp="1"/>
          </p:cNvSpPr>
          <p:nvPr>
            <p:ph idx="1"/>
          </p:nvPr>
        </p:nvSpPr>
        <p:spPr/>
        <p:txBody>
          <a:bodyPr/>
          <a:lstStyle/>
          <a:p>
            <a:r>
              <a:rPr lang="en-CA" dirty="0" smtClean="0"/>
              <a:t>We saw that when we typed in a question the words did not stay together, the important words may have been left out, etc.</a:t>
            </a:r>
          </a:p>
          <a:p>
            <a:r>
              <a:rPr lang="en-CA" dirty="0" smtClean="0"/>
              <a:t>How does Google organize their results?</a:t>
            </a:r>
          </a:p>
          <a:p>
            <a:r>
              <a:rPr lang="en-CA" dirty="0">
                <a:hlinkClick r:id="rId2"/>
              </a:rPr>
              <a:t>http://</a:t>
            </a:r>
            <a:r>
              <a:rPr lang="en-CA" dirty="0" smtClean="0">
                <a:hlinkClick r:id="rId2"/>
              </a:rPr>
              <a:t>www.youtube.com/watch?v=BNHR6IQJGZs</a:t>
            </a:r>
            <a:endParaRPr lang="en-CA" dirty="0" smtClean="0"/>
          </a:p>
          <a:p>
            <a:pPr marL="0" indent="0">
              <a:buNone/>
            </a:pPr>
            <a:endParaRPr lang="en-CA" dirty="0"/>
          </a:p>
        </p:txBody>
      </p:sp>
    </p:spTree>
    <p:extLst>
      <p:ext uri="{BB962C8B-B14F-4D97-AF65-F5344CB8AC3E}">
        <p14:creationId xmlns:p14="http://schemas.microsoft.com/office/powerpoint/2010/main" val="29134413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to Create Effective Search Terms</a:t>
            </a:r>
            <a:endParaRPr lang="en-CA" dirty="0"/>
          </a:p>
        </p:txBody>
      </p:sp>
      <p:sp>
        <p:nvSpPr>
          <p:cNvPr id="3" name="Content Placeholder 2"/>
          <p:cNvSpPr>
            <a:spLocks noGrp="1"/>
          </p:cNvSpPr>
          <p:nvPr>
            <p:ph idx="1"/>
          </p:nvPr>
        </p:nvSpPr>
        <p:spPr/>
        <p:txBody>
          <a:bodyPr/>
          <a:lstStyle/>
          <a:p>
            <a:r>
              <a:rPr lang="en-CA" dirty="0" smtClean="0"/>
              <a:t>Circle </a:t>
            </a:r>
            <a:r>
              <a:rPr lang="en-CA" b="1" dirty="0" smtClean="0"/>
              <a:t>keywords</a:t>
            </a:r>
          </a:p>
          <a:p>
            <a:r>
              <a:rPr lang="en-CA" dirty="0" smtClean="0"/>
              <a:t>Underline </a:t>
            </a:r>
            <a:r>
              <a:rPr lang="en-CA" b="1" dirty="0" smtClean="0"/>
              <a:t>maybe words</a:t>
            </a:r>
            <a:endParaRPr lang="en-CA" dirty="0" smtClean="0"/>
          </a:p>
          <a:p>
            <a:r>
              <a:rPr lang="en-CA" dirty="0" smtClean="0"/>
              <a:t>Add </a:t>
            </a:r>
            <a:r>
              <a:rPr lang="en-CA" b="1" dirty="0" smtClean="0"/>
              <a:t>missing words</a:t>
            </a:r>
          </a:p>
          <a:p>
            <a:r>
              <a:rPr lang="en-CA" dirty="0" smtClean="0"/>
              <a:t>Ignore </a:t>
            </a:r>
            <a:r>
              <a:rPr lang="en-CA" b="1" dirty="0" smtClean="0"/>
              <a:t>unnecessary words</a:t>
            </a:r>
            <a:endParaRPr lang="en-CA" dirty="0"/>
          </a:p>
        </p:txBody>
      </p:sp>
    </p:spTree>
    <p:extLst>
      <p:ext uri="{BB962C8B-B14F-4D97-AF65-F5344CB8AC3E}">
        <p14:creationId xmlns:p14="http://schemas.microsoft.com/office/powerpoint/2010/main" val="7882682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Keywords</a:t>
            </a:r>
            <a:endParaRPr lang="en-CA" dirty="0"/>
          </a:p>
        </p:txBody>
      </p:sp>
      <p:sp>
        <p:nvSpPr>
          <p:cNvPr id="3" name="Content Placeholder 2"/>
          <p:cNvSpPr>
            <a:spLocks noGrp="1"/>
          </p:cNvSpPr>
          <p:nvPr>
            <p:ph idx="1"/>
          </p:nvPr>
        </p:nvSpPr>
        <p:spPr/>
        <p:txBody>
          <a:bodyPr/>
          <a:lstStyle/>
          <a:p>
            <a:pPr marL="0" indent="0">
              <a:buNone/>
            </a:pPr>
            <a:endParaRPr lang="en-CA" dirty="0" smtClean="0"/>
          </a:p>
          <a:p>
            <a:pPr marL="0" indent="0">
              <a:buNone/>
            </a:pPr>
            <a:endParaRPr lang="en-CA" dirty="0"/>
          </a:p>
          <a:p>
            <a:pPr marL="0" indent="0">
              <a:buNone/>
            </a:pPr>
            <a:endParaRPr lang="en-CA" dirty="0" smtClean="0"/>
          </a:p>
          <a:p>
            <a:pPr marL="0" indent="0">
              <a:buNone/>
            </a:pPr>
            <a:r>
              <a:rPr lang="en-CA" dirty="0" smtClean="0"/>
              <a:t>What food does Tyson like best?</a:t>
            </a:r>
            <a:endParaRPr lang="en-CA" dirty="0"/>
          </a:p>
        </p:txBody>
      </p:sp>
      <p:sp>
        <p:nvSpPr>
          <p:cNvPr id="4" name="Oval 3"/>
          <p:cNvSpPr/>
          <p:nvPr/>
        </p:nvSpPr>
        <p:spPr>
          <a:xfrm>
            <a:off x="1676400" y="2057400"/>
            <a:ext cx="914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3505200" y="2057400"/>
            <a:ext cx="1219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4724400" y="1905000"/>
            <a:ext cx="1676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892498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Maybe Words</a:t>
            </a:r>
            <a:endParaRPr lang="en-CA" dirty="0"/>
          </a:p>
        </p:txBody>
      </p:sp>
      <p:sp>
        <p:nvSpPr>
          <p:cNvPr id="3" name="Content Placeholder 2"/>
          <p:cNvSpPr>
            <a:spLocks noGrp="1"/>
          </p:cNvSpPr>
          <p:nvPr>
            <p:ph idx="1"/>
          </p:nvPr>
        </p:nvSpPr>
        <p:spPr/>
        <p:txBody>
          <a:bodyPr/>
          <a:lstStyle/>
          <a:p>
            <a:pPr marL="0" indent="0">
              <a:buNone/>
            </a:pPr>
            <a:endParaRPr lang="en-CA" dirty="0" smtClean="0"/>
          </a:p>
          <a:p>
            <a:pPr marL="0" indent="0">
              <a:buNone/>
            </a:pPr>
            <a:endParaRPr lang="en-CA" dirty="0"/>
          </a:p>
          <a:p>
            <a:pPr marL="0" indent="0">
              <a:buNone/>
            </a:pPr>
            <a:endParaRPr lang="en-CA" dirty="0" smtClean="0"/>
          </a:p>
          <a:p>
            <a:pPr marL="0" indent="0">
              <a:buNone/>
            </a:pPr>
            <a:r>
              <a:rPr lang="en-CA" dirty="0" smtClean="0"/>
              <a:t>What food does Tyson like best?</a:t>
            </a:r>
          </a:p>
          <a:p>
            <a:pPr marL="0" indent="0">
              <a:buNone/>
            </a:pPr>
            <a:r>
              <a:rPr lang="en-CA" dirty="0"/>
              <a:t>	</a:t>
            </a:r>
            <a:r>
              <a:rPr lang="en-CA" dirty="0" smtClean="0"/>
              <a:t>			</a:t>
            </a:r>
            <a:r>
              <a:rPr lang="en-CA" dirty="0"/>
              <a:t> </a:t>
            </a:r>
            <a:r>
              <a:rPr lang="en-CA" dirty="0" smtClean="0"/>
              <a:t>   </a:t>
            </a:r>
            <a:r>
              <a:rPr lang="en-CA" sz="2000" dirty="0" smtClean="0"/>
              <a:t>favourite</a:t>
            </a:r>
            <a:endParaRPr lang="en-CA" sz="2000" dirty="0"/>
          </a:p>
        </p:txBody>
      </p:sp>
      <p:sp>
        <p:nvSpPr>
          <p:cNvPr id="4" name="Oval 3"/>
          <p:cNvSpPr/>
          <p:nvPr/>
        </p:nvSpPr>
        <p:spPr>
          <a:xfrm>
            <a:off x="1676400" y="1981200"/>
            <a:ext cx="914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3505200" y="1981200"/>
            <a:ext cx="1219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p:cNvCxnSpPr/>
          <p:nvPr/>
        </p:nvCxnSpPr>
        <p:spPr>
          <a:xfrm>
            <a:off x="4800600" y="2514600"/>
            <a:ext cx="152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7354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Missing Words</a:t>
            </a:r>
            <a:endParaRPr lang="en-CA" dirty="0"/>
          </a:p>
        </p:txBody>
      </p:sp>
      <p:sp>
        <p:nvSpPr>
          <p:cNvPr id="3" name="Content Placeholder 2"/>
          <p:cNvSpPr>
            <a:spLocks noGrp="1"/>
          </p:cNvSpPr>
          <p:nvPr>
            <p:ph idx="1"/>
          </p:nvPr>
        </p:nvSpPr>
        <p:spPr/>
        <p:txBody>
          <a:bodyPr/>
          <a:lstStyle/>
          <a:p>
            <a:pPr marL="0" indent="0">
              <a:buNone/>
            </a:pPr>
            <a:endParaRPr lang="en-CA" dirty="0" smtClean="0"/>
          </a:p>
          <a:p>
            <a:pPr marL="0" indent="0">
              <a:buNone/>
            </a:pPr>
            <a:endParaRPr lang="en-CA" dirty="0"/>
          </a:p>
          <a:p>
            <a:pPr marL="0" indent="0">
              <a:buNone/>
            </a:pPr>
            <a:endParaRPr lang="en-CA" dirty="0" smtClean="0"/>
          </a:p>
          <a:p>
            <a:pPr marL="0" indent="0">
              <a:buNone/>
            </a:pPr>
            <a:r>
              <a:rPr lang="en-CA" dirty="0" smtClean="0"/>
              <a:t>What food does Tyson like best? </a:t>
            </a:r>
            <a:r>
              <a:rPr lang="en-CA" sz="2000" dirty="0" smtClean="0"/>
              <a:t>Percy Jackson</a:t>
            </a:r>
            <a:endParaRPr lang="en-CA" dirty="0" smtClean="0"/>
          </a:p>
          <a:p>
            <a:pPr marL="0" indent="0">
              <a:buNone/>
            </a:pPr>
            <a:r>
              <a:rPr lang="en-CA" dirty="0"/>
              <a:t>	</a:t>
            </a:r>
            <a:r>
              <a:rPr lang="en-CA" dirty="0" smtClean="0"/>
              <a:t>			</a:t>
            </a:r>
            <a:r>
              <a:rPr lang="en-CA" dirty="0"/>
              <a:t> </a:t>
            </a:r>
            <a:r>
              <a:rPr lang="en-CA" dirty="0" smtClean="0"/>
              <a:t>   </a:t>
            </a:r>
            <a:r>
              <a:rPr lang="en-CA" sz="2000" dirty="0" smtClean="0"/>
              <a:t>favourite</a:t>
            </a:r>
            <a:endParaRPr lang="en-CA" sz="2000" dirty="0"/>
          </a:p>
        </p:txBody>
      </p:sp>
      <p:sp>
        <p:nvSpPr>
          <p:cNvPr id="4" name="Oval 3"/>
          <p:cNvSpPr/>
          <p:nvPr/>
        </p:nvSpPr>
        <p:spPr>
          <a:xfrm>
            <a:off x="1676400" y="1981200"/>
            <a:ext cx="914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3505200" y="1981200"/>
            <a:ext cx="1219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p:cNvCxnSpPr/>
          <p:nvPr/>
        </p:nvCxnSpPr>
        <p:spPr>
          <a:xfrm>
            <a:off x="4800600" y="2514600"/>
            <a:ext cx="152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865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Benefits of File Management</a:t>
            </a:r>
            <a:endParaRPr lang="en-CA" dirty="0"/>
          </a:p>
        </p:txBody>
      </p:sp>
      <p:sp>
        <p:nvSpPr>
          <p:cNvPr id="3" name="Content Placeholder 2"/>
          <p:cNvSpPr>
            <a:spLocks noGrp="1"/>
          </p:cNvSpPr>
          <p:nvPr>
            <p:ph idx="1"/>
          </p:nvPr>
        </p:nvSpPr>
        <p:spPr/>
        <p:txBody>
          <a:bodyPr/>
          <a:lstStyle/>
          <a:p>
            <a:r>
              <a:rPr lang="en-CA" dirty="0" smtClean="0"/>
              <a:t>Allows us to access or find files quickly</a:t>
            </a:r>
          </a:p>
          <a:p>
            <a:r>
              <a:rPr lang="en-CA" dirty="0" smtClean="0"/>
              <a:t>Maximizes storage or increases our storage efficiency</a:t>
            </a:r>
          </a:p>
          <a:p>
            <a:r>
              <a:rPr lang="en-CA" dirty="0" smtClean="0"/>
              <a:t>Increases our work productivity or efficiency</a:t>
            </a:r>
          </a:p>
          <a:p>
            <a:r>
              <a:rPr lang="en-CA" dirty="0" smtClean="0"/>
              <a:t>Greatly decreases our stress level</a:t>
            </a:r>
          </a:p>
          <a:p>
            <a:r>
              <a:rPr lang="en-CA" dirty="0" smtClean="0"/>
              <a:t>Adds to a more professional work environment</a:t>
            </a:r>
          </a:p>
          <a:p>
            <a:endParaRPr lang="en-CA" dirty="0"/>
          </a:p>
        </p:txBody>
      </p:sp>
    </p:spTree>
    <p:extLst>
      <p:ext uri="{BB962C8B-B14F-4D97-AF65-F5344CB8AC3E}">
        <p14:creationId xmlns:p14="http://schemas.microsoft.com/office/powerpoint/2010/main" val="4104822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Unnecessary Words</a:t>
            </a:r>
            <a:endParaRPr lang="en-CA" dirty="0"/>
          </a:p>
        </p:txBody>
      </p:sp>
      <p:sp>
        <p:nvSpPr>
          <p:cNvPr id="3" name="Content Placeholder 2"/>
          <p:cNvSpPr>
            <a:spLocks noGrp="1"/>
          </p:cNvSpPr>
          <p:nvPr>
            <p:ph idx="1"/>
          </p:nvPr>
        </p:nvSpPr>
        <p:spPr/>
        <p:txBody>
          <a:bodyPr/>
          <a:lstStyle/>
          <a:p>
            <a:pPr marL="0" indent="0">
              <a:buNone/>
            </a:pPr>
            <a:endParaRPr lang="en-CA" dirty="0" smtClean="0"/>
          </a:p>
          <a:p>
            <a:pPr marL="0" indent="0">
              <a:buNone/>
            </a:pPr>
            <a:endParaRPr lang="en-CA" dirty="0"/>
          </a:p>
          <a:p>
            <a:pPr marL="0" indent="0">
              <a:buNone/>
            </a:pPr>
            <a:endParaRPr lang="en-CA" dirty="0" smtClean="0"/>
          </a:p>
          <a:p>
            <a:pPr marL="0" indent="0">
              <a:buNone/>
            </a:pPr>
            <a:r>
              <a:rPr lang="en-CA" dirty="0" smtClean="0"/>
              <a:t>What food does Tyson like best? </a:t>
            </a:r>
            <a:r>
              <a:rPr lang="en-CA" sz="2000" dirty="0" smtClean="0"/>
              <a:t>Percy Jackson</a:t>
            </a:r>
            <a:endParaRPr lang="en-CA" dirty="0" smtClean="0"/>
          </a:p>
          <a:p>
            <a:pPr marL="0" indent="0">
              <a:buNone/>
            </a:pPr>
            <a:r>
              <a:rPr lang="en-CA" dirty="0"/>
              <a:t>	</a:t>
            </a:r>
            <a:r>
              <a:rPr lang="en-CA" dirty="0" smtClean="0"/>
              <a:t>			</a:t>
            </a:r>
            <a:r>
              <a:rPr lang="en-CA" dirty="0"/>
              <a:t> </a:t>
            </a:r>
            <a:r>
              <a:rPr lang="en-CA" dirty="0" smtClean="0"/>
              <a:t>   </a:t>
            </a:r>
            <a:r>
              <a:rPr lang="en-CA" sz="2000" dirty="0" smtClean="0"/>
              <a:t>favourite</a:t>
            </a:r>
            <a:endParaRPr lang="en-CA" sz="2000" dirty="0"/>
          </a:p>
        </p:txBody>
      </p:sp>
      <p:sp>
        <p:nvSpPr>
          <p:cNvPr id="4" name="Oval 3"/>
          <p:cNvSpPr/>
          <p:nvPr/>
        </p:nvSpPr>
        <p:spPr>
          <a:xfrm>
            <a:off x="1676400" y="1981200"/>
            <a:ext cx="914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3505200" y="1981200"/>
            <a:ext cx="1219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p:cNvCxnSpPr/>
          <p:nvPr/>
        </p:nvCxnSpPr>
        <p:spPr>
          <a:xfrm>
            <a:off x="4800600" y="2514600"/>
            <a:ext cx="15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9600" y="2247900"/>
            <a:ext cx="106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0800" y="22479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724400" y="2247900"/>
            <a:ext cx="1828800" cy="381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1344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New Query</a:t>
            </a:r>
            <a:endParaRPr lang="en-CA" dirty="0"/>
          </a:p>
        </p:txBody>
      </p:sp>
      <p:sp>
        <p:nvSpPr>
          <p:cNvPr id="3" name="Content Placeholder 2"/>
          <p:cNvSpPr>
            <a:spLocks noGrp="1"/>
          </p:cNvSpPr>
          <p:nvPr>
            <p:ph idx="1"/>
          </p:nvPr>
        </p:nvSpPr>
        <p:spPr/>
        <p:txBody>
          <a:bodyPr>
            <a:normAutofit fontScale="92500" lnSpcReduction="20000"/>
          </a:bodyPr>
          <a:lstStyle/>
          <a:p>
            <a:pPr marL="0" indent="0">
              <a:buNone/>
            </a:pPr>
            <a:endParaRPr lang="en-CA" i="1" dirty="0" smtClean="0"/>
          </a:p>
          <a:p>
            <a:pPr marL="0" indent="0">
              <a:buNone/>
            </a:pPr>
            <a:endParaRPr lang="en-CA" dirty="0"/>
          </a:p>
          <a:p>
            <a:pPr marL="0" indent="0">
              <a:buNone/>
            </a:pPr>
            <a:endParaRPr lang="en-CA" dirty="0" smtClean="0"/>
          </a:p>
          <a:p>
            <a:pPr marL="0" indent="0">
              <a:buNone/>
            </a:pPr>
            <a:r>
              <a:rPr lang="en-CA" dirty="0" smtClean="0"/>
              <a:t>Tyson favourite food </a:t>
            </a:r>
            <a:r>
              <a:rPr lang="en-CA" dirty="0" err="1" smtClean="0"/>
              <a:t>percy</a:t>
            </a:r>
            <a:r>
              <a:rPr lang="en-CA" dirty="0" smtClean="0"/>
              <a:t> </a:t>
            </a:r>
            <a:r>
              <a:rPr lang="en-CA" dirty="0" err="1" smtClean="0"/>
              <a:t>jackson</a:t>
            </a:r>
            <a:endParaRPr lang="en-CA" dirty="0" smtClean="0"/>
          </a:p>
          <a:p>
            <a:pPr marL="0" indent="0">
              <a:buNone/>
            </a:pPr>
            <a:endParaRPr lang="en-CA" dirty="0"/>
          </a:p>
          <a:p>
            <a:pPr marL="0" indent="0">
              <a:buNone/>
            </a:pPr>
            <a:r>
              <a:rPr lang="en-CA" dirty="0" smtClean="0"/>
              <a:t>Let’s try…what did we get?</a:t>
            </a:r>
          </a:p>
          <a:p>
            <a:pPr marL="0" indent="0">
              <a:buNone/>
            </a:pPr>
            <a:endParaRPr lang="en-CA" i="1" dirty="0" smtClean="0"/>
          </a:p>
          <a:p>
            <a:pPr marL="0" indent="0">
              <a:buNone/>
            </a:pPr>
            <a:r>
              <a:rPr lang="en-CA" i="1" dirty="0" smtClean="0"/>
              <a:t>Searching is a process, and sometimes it might take a few tries to discover the right query. That is not a problem. Just practice and ask yourself…what happened?</a:t>
            </a:r>
            <a:endParaRPr lang="en-CA" i="1" dirty="0"/>
          </a:p>
        </p:txBody>
      </p:sp>
    </p:spTree>
    <p:extLst>
      <p:ext uri="{BB962C8B-B14F-4D97-AF65-F5344CB8AC3E}">
        <p14:creationId xmlns:p14="http://schemas.microsoft.com/office/powerpoint/2010/main" val="34907298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Activity</a:t>
            </a:r>
            <a:endParaRPr lang="en-CA" dirty="0"/>
          </a:p>
        </p:txBody>
      </p:sp>
      <p:sp>
        <p:nvSpPr>
          <p:cNvPr id="3" name="Text Placeholder 2"/>
          <p:cNvSpPr>
            <a:spLocks noGrp="1"/>
          </p:cNvSpPr>
          <p:nvPr>
            <p:ph type="body" idx="2"/>
          </p:nvPr>
        </p:nvSpPr>
        <p:spPr/>
        <p:txBody>
          <a:bodyPr/>
          <a:lstStyle/>
          <a:p>
            <a:r>
              <a:rPr lang="en-CA" dirty="0" smtClean="0"/>
              <a:t>Your turn…</a:t>
            </a:r>
            <a:endParaRPr lang="en-CA" dirty="0"/>
          </a:p>
        </p:txBody>
      </p:sp>
      <p:sp>
        <p:nvSpPr>
          <p:cNvPr id="4" name="Content Placeholder 3"/>
          <p:cNvSpPr>
            <a:spLocks noGrp="1"/>
          </p:cNvSpPr>
          <p:nvPr>
            <p:ph sz="half" idx="1"/>
          </p:nvPr>
        </p:nvSpPr>
        <p:spPr>
          <a:xfrm>
            <a:off x="761372" y="533400"/>
            <a:ext cx="4626159" cy="5486400"/>
          </a:xfrm>
        </p:spPr>
        <p:txBody>
          <a:bodyPr>
            <a:normAutofit fontScale="92500"/>
          </a:bodyPr>
          <a:lstStyle/>
          <a:p>
            <a:pPr marL="0" indent="0">
              <a:buNone/>
            </a:pPr>
            <a:r>
              <a:rPr lang="en-CA" dirty="0" smtClean="0"/>
              <a:t>Divide into 3 groups and create a query using the following questions…</a:t>
            </a:r>
          </a:p>
          <a:p>
            <a:r>
              <a:rPr lang="en-CA" dirty="0" smtClean="0"/>
              <a:t>My 3 year old cow has blisters on its tongue. What’s wrong with it?</a:t>
            </a:r>
          </a:p>
          <a:p>
            <a:r>
              <a:rPr lang="en-CA" dirty="0" smtClean="0"/>
              <a:t>Can I make a living driving a car for </a:t>
            </a:r>
            <a:r>
              <a:rPr lang="en-CA" dirty="0" err="1" smtClean="0"/>
              <a:t>Uber</a:t>
            </a:r>
            <a:r>
              <a:rPr lang="en-CA" dirty="0" smtClean="0"/>
              <a:t>?</a:t>
            </a:r>
          </a:p>
          <a:p>
            <a:r>
              <a:rPr lang="en-CA" dirty="0" smtClean="0"/>
              <a:t>How many times has Donald Trump been married? and How many children does he have with each wife?</a:t>
            </a:r>
          </a:p>
          <a:p>
            <a:endParaRPr lang="en-CA" dirty="0" smtClean="0"/>
          </a:p>
        </p:txBody>
      </p:sp>
    </p:spTree>
    <p:extLst>
      <p:ext uri="{BB962C8B-B14F-4D97-AF65-F5344CB8AC3E}">
        <p14:creationId xmlns:p14="http://schemas.microsoft.com/office/powerpoint/2010/main" val="39737944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Matters in a Query</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Every word matters</a:t>
            </a:r>
          </a:p>
          <a:p>
            <a:pPr lvl="1"/>
            <a:r>
              <a:rPr lang="en-CA" dirty="0" smtClean="0"/>
              <a:t>Try searching for “who”, “the who” and “a who”</a:t>
            </a:r>
          </a:p>
          <a:p>
            <a:r>
              <a:rPr lang="en-CA" dirty="0" smtClean="0"/>
              <a:t>Order matters</a:t>
            </a:r>
          </a:p>
          <a:p>
            <a:pPr lvl="1"/>
            <a:r>
              <a:rPr lang="en-CA" dirty="0" smtClean="0"/>
              <a:t>Try searching for “blue sky” and “sky blue”</a:t>
            </a:r>
          </a:p>
          <a:p>
            <a:r>
              <a:rPr lang="en-CA" dirty="0" smtClean="0"/>
              <a:t>Capitalization does not matter</a:t>
            </a:r>
          </a:p>
          <a:p>
            <a:pPr lvl="1"/>
            <a:r>
              <a:rPr lang="en-CA" dirty="0" smtClean="0"/>
              <a:t>Try searching for “</a:t>
            </a:r>
            <a:r>
              <a:rPr lang="en-CA" dirty="0" err="1" smtClean="0"/>
              <a:t>barack</a:t>
            </a:r>
            <a:r>
              <a:rPr lang="en-CA" dirty="0" smtClean="0"/>
              <a:t> </a:t>
            </a:r>
            <a:r>
              <a:rPr lang="en-CA" dirty="0" err="1" smtClean="0"/>
              <a:t>obama</a:t>
            </a:r>
            <a:r>
              <a:rPr lang="en-CA" dirty="0" smtClean="0"/>
              <a:t>” and “Barack Obama”</a:t>
            </a:r>
          </a:p>
          <a:p>
            <a:r>
              <a:rPr lang="en-CA" dirty="0" smtClean="0"/>
              <a:t>Punctuation does not matter</a:t>
            </a:r>
          </a:p>
          <a:p>
            <a:pPr lvl="1"/>
            <a:r>
              <a:rPr lang="en-CA" dirty="0" smtClean="0"/>
              <a:t>Try searching for “red, delicious% apple&amp;” and “red delicious apple”</a:t>
            </a:r>
          </a:p>
          <a:p>
            <a:r>
              <a:rPr lang="en-CA" dirty="0" smtClean="0"/>
              <a:t>There are some exceptions</a:t>
            </a:r>
          </a:p>
          <a:p>
            <a:pPr lvl="1"/>
            <a:r>
              <a:rPr lang="en-CA" dirty="0" smtClean="0"/>
              <a:t>$, C++</a:t>
            </a:r>
          </a:p>
          <a:p>
            <a:pPr lvl="1"/>
            <a:r>
              <a:rPr lang="en-CA" dirty="0" smtClean="0"/>
              <a:t>Can you think of any?</a:t>
            </a:r>
            <a:endParaRPr lang="en-CA" dirty="0"/>
          </a:p>
        </p:txBody>
      </p:sp>
    </p:spTree>
    <p:extLst>
      <p:ext uri="{BB962C8B-B14F-4D97-AF65-F5344CB8AC3E}">
        <p14:creationId xmlns:p14="http://schemas.microsoft.com/office/powerpoint/2010/main" val="32604029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Understanding Search Results</a:t>
            </a:r>
            <a:br>
              <a:rPr lang="en-CA" dirty="0" smtClean="0"/>
            </a:br>
            <a:r>
              <a:rPr lang="en-CA" dirty="0" smtClean="0"/>
              <a:t>The Search Page</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Once you enter an appropriate query, the search engine will provide you with a number of results</a:t>
            </a:r>
          </a:p>
          <a:p>
            <a:r>
              <a:rPr lang="en-CA" dirty="0" smtClean="0"/>
              <a:t>The search page has key components:</a:t>
            </a:r>
          </a:p>
          <a:p>
            <a:pPr lvl="1"/>
            <a:r>
              <a:rPr lang="en-CA" dirty="0" smtClean="0"/>
              <a:t>Search bar – Where it shows your query</a:t>
            </a:r>
          </a:p>
          <a:p>
            <a:pPr lvl="1"/>
            <a:r>
              <a:rPr lang="en-CA" dirty="0" smtClean="0"/>
              <a:t>Ads – At the top and right hand side of the page. Paid for by companies to be there.</a:t>
            </a:r>
          </a:p>
          <a:p>
            <a:pPr lvl="1"/>
            <a:r>
              <a:rPr lang="en-CA" dirty="0" smtClean="0"/>
              <a:t>Natural Results – Not paid for and cannot be bought. The results Google has found for you</a:t>
            </a:r>
          </a:p>
          <a:p>
            <a:pPr lvl="1"/>
            <a:r>
              <a:rPr lang="en-CA" dirty="0" smtClean="0"/>
              <a:t>Filters – Allows users to look specifically at results in one kind of media, or to narrow the search</a:t>
            </a:r>
          </a:p>
          <a:p>
            <a:pPr lvl="1"/>
            <a:r>
              <a:rPr lang="en-CA" dirty="0" smtClean="0"/>
              <a:t>Knowledge panel – when you search for an entity, Google may show an informational box on the right.</a:t>
            </a:r>
            <a:endParaRPr lang="en-CA" dirty="0"/>
          </a:p>
        </p:txBody>
      </p:sp>
    </p:spTree>
    <p:extLst>
      <p:ext uri="{BB962C8B-B14F-4D97-AF65-F5344CB8AC3E}">
        <p14:creationId xmlns:p14="http://schemas.microsoft.com/office/powerpoint/2010/main" val="28419707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Let’s Try</a:t>
            </a:r>
            <a:endParaRPr lang="en-CA" dirty="0"/>
          </a:p>
        </p:txBody>
      </p:sp>
      <p:sp>
        <p:nvSpPr>
          <p:cNvPr id="3" name="Content Placeholder 2"/>
          <p:cNvSpPr>
            <a:spLocks noGrp="1"/>
          </p:cNvSpPr>
          <p:nvPr>
            <p:ph idx="1"/>
          </p:nvPr>
        </p:nvSpPr>
        <p:spPr/>
        <p:txBody>
          <a:bodyPr/>
          <a:lstStyle/>
          <a:p>
            <a:r>
              <a:rPr lang="en-CA" dirty="0" smtClean="0"/>
              <a:t>Let’s look at 2 separate queries and evaluate what we find:</a:t>
            </a:r>
          </a:p>
          <a:p>
            <a:pPr lvl="1"/>
            <a:r>
              <a:rPr lang="en-CA" dirty="0" smtClean="0"/>
              <a:t>“Brazil</a:t>
            </a:r>
            <a:r>
              <a:rPr lang="en-CA" dirty="0" smtClean="0"/>
              <a:t>”…what do you notice?</a:t>
            </a:r>
            <a:endParaRPr lang="en-CA" dirty="0" smtClean="0"/>
          </a:p>
          <a:p>
            <a:pPr lvl="1"/>
            <a:r>
              <a:rPr lang="en-CA" dirty="0" smtClean="0"/>
              <a:t>“</a:t>
            </a:r>
            <a:r>
              <a:rPr lang="en-CA" dirty="0" err="1" smtClean="0"/>
              <a:t>Ugg</a:t>
            </a:r>
            <a:r>
              <a:rPr lang="en-CA" dirty="0" smtClean="0"/>
              <a:t>”...what do you notice?</a:t>
            </a:r>
            <a:endParaRPr lang="en-CA" dirty="0"/>
          </a:p>
        </p:txBody>
      </p:sp>
    </p:spTree>
    <p:extLst>
      <p:ext uri="{BB962C8B-B14F-4D97-AF65-F5344CB8AC3E}">
        <p14:creationId xmlns:p14="http://schemas.microsoft.com/office/powerpoint/2010/main" val="26471551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Search Results</a:t>
            </a:r>
            <a:endParaRPr lang="en-CA" dirty="0"/>
          </a:p>
        </p:txBody>
      </p:sp>
      <p:sp>
        <p:nvSpPr>
          <p:cNvPr id="3" name="Content Placeholder 2"/>
          <p:cNvSpPr>
            <a:spLocks noGrp="1"/>
          </p:cNvSpPr>
          <p:nvPr>
            <p:ph idx="1"/>
          </p:nvPr>
        </p:nvSpPr>
        <p:spPr/>
        <p:txBody>
          <a:bodyPr>
            <a:normAutofit fontScale="92500" lnSpcReduction="10000"/>
          </a:bodyPr>
          <a:lstStyle/>
          <a:p>
            <a:pPr marL="0" indent="0">
              <a:buNone/>
            </a:pPr>
            <a:r>
              <a:rPr lang="en-CA" dirty="0" smtClean="0"/>
              <a:t>Each search result also has a number of key parts:</a:t>
            </a:r>
          </a:p>
          <a:p>
            <a:pPr lvl="1"/>
            <a:r>
              <a:rPr lang="en-CA" dirty="0" smtClean="0"/>
              <a:t>Title – the first line of a search result</a:t>
            </a:r>
          </a:p>
          <a:p>
            <a:pPr lvl="1"/>
            <a:r>
              <a:rPr lang="en-CA" dirty="0" smtClean="0"/>
              <a:t>Web address – the location of the page on the Web…clue as to who is offering you the source</a:t>
            </a:r>
          </a:p>
          <a:p>
            <a:pPr lvl="1"/>
            <a:r>
              <a:rPr lang="en-CA" dirty="0" smtClean="0"/>
              <a:t>Snippet – gives you an idea of how your search terms appear in the text</a:t>
            </a:r>
          </a:p>
          <a:p>
            <a:pPr lvl="1"/>
            <a:r>
              <a:rPr lang="en-CA" dirty="0" smtClean="0"/>
              <a:t>Bolded words – your search terms.  Google may automatically find synonyms for your search term</a:t>
            </a:r>
          </a:p>
          <a:p>
            <a:pPr lvl="1"/>
            <a:r>
              <a:rPr lang="en-CA" dirty="0" smtClean="0"/>
              <a:t>Ellipses – “…” – shows places in the source where the search terms appear without having to show the text</a:t>
            </a:r>
            <a:endParaRPr lang="en-CA" dirty="0"/>
          </a:p>
        </p:txBody>
      </p:sp>
    </p:spTree>
    <p:extLst>
      <p:ext uri="{BB962C8B-B14F-4D97-AF65-F5344CB8AC3E}">
        <p14:creationId xmlns:p14="http://schemas.microsoft.com/office/powerpoint/2010/main" val="17795709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Activity</a:t>
            </a:r>
            <a:endParaRPr lang="en-CA" dirty="0"/>
          </a:p>
        </p:txBody>
      </p:sp>
      <p:sp>
        <p:nvSpPr>
          <p:cNvPr id="3" name="Text Placeholder 2"/>
          <p:cNvSpPr>
            <a:spLocks noGrp="1"/>
          </p:cNvSpPr>
          <p:nvPr>
            <p:ph type="body" idx="2"/>
          </p:nvPr>
        </p:nvSpPr>
        <p:spPr/>
        <p:txBody>
          <a:bodyPr/>
          <a:lstStyle/>
          <a:p>
            <a:r>
              <a:rPr lang="en-CA" dirty="0" smtClean="0"/>
              <a:t>Your Turn…</a:t>
            </a:r>
            <a:endParaRPr lang="en-CA" dirty="0"/>
          </a:p>
        </p:txBody>
      </p:sp>
      <p:sp>
        <p:nvSpPr>
          <p:cNvPr id="4" name="Content Placeholder 3"/>
          <p:cNvSpPr>
            <a:spLocks noGrp="1"/>
          </p:cNvSpPr>
          <p:nvPr>
            <p:ph sz="half" idx="1"/>
          </p:nvPr>
        </p:nvSpPr>
        <p:spPr/>
        <p:txBody>
          <a:bodyPr/>
          <a:lstStyle/>
          <a:p>
            <a:r>
              <a:rPr lang="en-CA" dirty="0" smtClean="0"/>
              <a:t>We are doing a research paper on monarch butterflies…</a:t>
            </a:r>
          </a:p>
          <a:p>
            <a:r>
              <a:rPr lang="en-CA" dirty="0" smtClean="0"/>
              <a:t>Think of some queries and lets evaluate your results</a:t>
            </a:r>
            <a:endParaRPr lang="en-CA" dirty="0"/>
          </a:p>
        </p:txBody>
      </p:sp>
    </p:spTree>
    <p:extLst>
      <p:ext uri="{BB962C8B-B14F-4D97-AF65-F5344CB8AC3E}">
        <p14:creationId xmlns:p14="http://schemas.microsoft.com/office/powerpoint/2010/main" val="4827015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Credible Sources</a:t>
            </a:r>
            <a:endParaRPr lang="en-CA" dirty="0"/>
          </a:p>
        </p:txBody>
      </p:sp>
      <p:sp>
        <p:nvSpPr>
          <p:cNvPr id="3" name="Content Placeholder 2"/>
          <p:cNvSpPr>
            <a:spLocks noGrp="1"/>
          </p:cNvSpPr>
          <p:nvPr>
            <p:ph idx="1"/>
          </p:nvPr>
        </p:nvSpPr>
        <p:spPr/>
        <p:txBody>
          <a:bodyPr/>
          <a:lstStyle/>
          <a:p>
            <a:pPr marL="0" indent="0" algn="ctr">
              <a:buNone/>
            </a:pPr>
            <a:endParaRPr lang="en-CA" dirty="0" smtClean="0"/>
          </a:p>
          <a:p>
            <a:pPr marL="0" indent="0" algn="ctr">
              <a:buNone/>
            </a:pPr>
            <a:endParaRPr lang="en-CA" dirty="0"/>
          </a:p>
          <a:p>
            <a:pPr marL="0" indent="0" algn="ctr">
              <a:buNone/>
            </a:pPr>
            <a:r>
              <a:rPr lang="en-CA" dirty="0" smtClean="0"/>
              <a:t>What kinds of sources should you use when completing an assignment? </a:t>
            </a:r>
          </a:p>
          <a:p>
            <a:pPr marL="0" indent="0" algn="ctr">
              <a:buNone/>
            </a:pPr>
            <a:r>
              <a:rPr lang="en-CA" dirty="0" smtClean="0"/>
              <a:t>Provide examples.</a:t>
            </a:r>
            <a:endParaRPr lang="en-CA" dirty="0"/>
          </a:p>
        </p:txBody>
      </p:sp>
    </p:spTree>
    <p:extLst>
      <p:ext uri="{BB962C8B-B14F-4D97-AF65-F5344CB8AC3E}">
        <p14:creationId xmlns:p14="http://schemas.microsoft.com/office/powerpoint/2010/main" val="22564044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Credible Sources</a:t>
            </a:r>
            <a:endParaRPr lang="en-CA" dirty="0"/>
          </a:p>
        </p:txBody>
      </p:sp>
      <p:sp>
        <p:nvSpPr>
          <p:cNvPr id="3" name="Content Placeholder 2"/>
          <p:cNvSpPr>
            <a:spLocks noGrp="1"/>
          </p:cNvSpPr>
          <p:nvPr>
            <p:ph idx="1"/>
          </p:nvPr>
        </p:nvSpPr>
        <p:spPr/>
        <p:txBody>
          <a:bodyPr/>
          <a:lstStyle/>
          <a:p>
            <a:pPr marL="0" indent="0">
              <a:buNone/>
            </a:pPr>
            <a:r>
              <a:rPr lang="en-CA" dirty="0" smtClean="0"/>
              <a:t>Example A:</a:t>
            </a:r>
          </a:p>
          <a:p>
            <a:pPr marL="0" indent="0">
              <a:buNone/>
            </a:pPr>
            <a:r>
              <a:rPr lang="en-CA" sz="1800" dirty="0" smtClean="0"/>
              <a:t>In this article, I will explain how people can get taller. There are many short people who have been told by their doctors that they have completed their growth spurt years and that they no longer will continue to achieve additional height. These doctors certainly have misinformed their patients, and as a result have discouraged them. Instead, they should tell them that if patients were to hang upside down for 10 minutes every 4 hours, they will stretch their spinal columns. If these short people follow this routine for one full month, they can increase their height two full inches and stand shoulder to shoulder with peers their age. The medical research about spinal stretching spans many decades and have been attributed to the success of many basketball players who sought to increase their height beginning in their middle school years.</a:t>
            </a:r>
            <a:endParaRPr lang="en-CA" sz="1800" dirty="0"/>
          </a:p>
        </p:txBody>
      </p:sp>
    </p:spTree>
    <p:extLst>
      <p:ext uri="{BB962C8B-B14F-4D97-AF65-F5344CB8AC3E}">
        <p14:creationId xmlns:p14="http://schemas.microsoft.com/office/powerpoint/2010/main" val="235285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Where do I start? </a:t>
            </a:r>
            <a:endParaRPr lang="en-CA" dirty="0"/>
          </a:p>
        </p:txBody>
      </p:sp>
      <p:sp>
        <p:nvSpPr>
          <p:cNvPr id="3" name="Content Placeholder 2"/>
          <p:cNvSpPr>
            <a:spLocks noGrp="1"/>
          </p:cNvSpPr>
          <p:nvPr>
            <p:ph idx="1"/>
          </p:nvPr>
        </p:nvSpPr>
        <p:spPr/>
        <p:txBody>
          <a:bodyPr>
            <a:normAutofit fontScale="92500" lnSpcReduction="20000"/>
          </a:bodyPr>
          <a:lstStyle/>
          <a:p>
            <a:pPr marL="0" indent="0">
              <a:buNone/>
            </a:pPr>
            <a:r>
              <a:rPr lang="en-CA" dirty="0" smtClean="0"/>
              <a:t>We can organize files in a number of ways, such as:</a:t>
            </a:r>
          </a:p>
          <a:p>
            <a:r>
              <a:rPr lang="en-CA" dirty="0" smtClean="0"/>
              <a:t>By subject or course</a:t>
            </a:r>
          </a:p>
          <a:p>
            <a:pPr lvl="1"/>
            <a:r>
              <a:rPr lang="en-CA" dirty="0" smtClean="0"/>
              <a:t>Ex. All math, science or business files together</a:t>
            </a:r>
          </a:p>
          <a:p>
            <a:r>
              <a:rPr lang="en-CA" dirty="0" smtClean="0"/>
              <a:t>By date</a:t>
            </a:r>
          </a:p>
          <a:p>
            <a:pPr lvl="1"/>
            <a:r>
              <a:rPr lang="en-CA" dirty="0" smtClean="0"/>
              <a:t>Ex. All </a:t>
            </a:r>
            <a:r>
              <a:rPr lang="en-CA" dirty="0" smtClean="0"/>
              <a:t>2014, 2015, 2016 </a:t>
            </a:r>
            <a:r>
              <a:rPr lang="en-CA" dirty="0" smtClean="0"/>
              <a:t>files together</a:t>
            </a:r>
          </a:p>
          <a:p>
            <a:r>
              <a:rPr lang="en-CA" dirty="0" smtClean="0"/>
              <a:t>By program/software used</a:t>
            </a:r>
          </a:p>
          <a:p>
            <a:pPr lvl="1"/>
            <a:r>
              <a:rPr lang="en-CA" dirty="0" smtClean="0"/>
              <a:t>Ex. All Word, Excel, </a:t>
            </a:r>
            <a:r>
              <a:rPr lang="en-CA" dirty="0" err="1" smtClean="0"/>
              <a:t>Powerpoint</a:t>
            </a:r>
            <a:r>
              <a:rPr lang="en-CA" dirty="0" smtClean="0"/>
              <a:t> files together</a:t>
            </a:r>
          </a:p>
          <a:p>
            <a:r>
              <a:rPr lang="en-CA" dirty="0" smtClean="0"/>
              <a:t>By unit or topic</a:t>
            </a:r>
          </a:p>
          <a:p>
            <a:pPr lvl="1"/>
            <a:r>
              <a:rPr lang="en-CA" dirty="0" smtClean="0"/>
              <a:t>Ex. Unit 1, Unit 2 files together</a:t>
            </a:r>
          </a:p>
          <a:p>
            <a:pPr marL="347472" lvl="1" indent="0">
              <a:buNone/>
            </a:pPr>
            <a:endParaRPr lang="en-CA" dirty="0"/>
          </a:p>
          <a:p>
            <a:pPr marL="347472" lvl="1" indent="0">
              <a:buNone/>
            </a:pPr>
            <a:r>
              <a:rPr lang="en-CA" dirty="0" smtClean="0"/>
              <a:t>Can you think of others?</a:t>
            </a:r>
          </a:p>
        </p:txBody>
      </p:sp>
    </p:spTree>
    <p:extLst>
      <p:ext uri="{BB962C8B-B14F-4D97-AF65-F5344CB8AC3E}">
        <p14:creationId xmlns:p14="http://schemas.microsoft.com/office/powerpoint/2010/main" val="12176150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Credible Sources</a:t>
            </a:r>
            <a:endParaRPr lang="en-CA" dirty="0"/>
          </a:p>
        </p:txBody>
      </p:sp>
      <p:sp>
        <p:nvSpPr>
          <p:cNvPr id="3" name="Content Placeholder 2"/>
          <p:cNvSpPr>
            <a:spLocks noGrp="1"/>
          </p:cNvSpPr>
          <p:nvPr>
            <p:ph idx="1"/>
          </p:nvPr>
        </p:nvSpPr>
        <p:spPr/>
        <p:txBody>
          <a:bodyPr/>
          <a:lstStyle/>
          <a:p>
            <a:pPr marL="0" indent="0">
              <a:buNone/>
            </a:pPr>
            <a:r>
              <a:rPr lang="en-CA" dirty="0" smtClean="0"/>
              <a:t>Example B:</a:t>
            </a:r>
          </a:p>
          <a:p>
            <a:pPr marL="0" indent="0">
              <a:buNone/>
            </a:pPr>
            <a:r>
              <a:rPr lang="en-CA" sz="1800" dirty="0" smtClean="0"/>
              <a:t>All football players are angry, vicious people who use the football field to express their anxiety. It has been reported that this sport draws males who are inherently distressed individuals who seek this activity as a means to blow off steam.  The following was reported in the magazine </a:t>
            </a:r>
            <a:r>
              <a:rPr lang="en-CA" sz="1800" i="1" dirty="0" smtClean="0"/>
              <a:t>Sports and Mental Health</a:t>
            </a:r>
            <a:r>
              <a:rPr lang="en-CA" sz="1800" dirty="0" smtClean="0"/>
              <a:t>, “Everyone who plays this sport, even from a young age, has issues relating to anger management. This has been a pervasive problem that management of national teams must address head on.”  Unless football coaches and officials take this issue seriously and recruit players who are more emotionally stable, our society might incur problems. For example, some players visit bars and begin fights with patrons.  Others engage in violent activities like dog fighting and breeding pit bulls.</a:t>
            </a:r>
            <a:endParaRPr lang="en-CA" sz="1800" dirty="0"/>
          </a:p>
        </p:txBody>
      </p:sp>
    </p:spTree>
    <p:extLst>
      <p:ext uri="{BB962C8B-B14F-4D97-AF65-F5344CB8AC3E}">
        <p14:creationId xmlns:p14="http://schemas.microsoft.com/office/powerpoint/2010/main" val="22124835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Credible Sources</a:t>
            </a:r>
            <a:endParaRPr lang="en-CA" dirty="0"/>
          </a:p>
        </p:txBody>
      </p:sp>
      <p:sp>
        <p:nvSpPr>
          <p:cNvPr id="3" name="Content Placeholder 2"/>
          <p:cNvSpPr>
            <a:spLocks noGrp="1"/>
          </p:cNvSpPr>
          <p:nvPr>
            <p:ph idx="1"/>
          </p:nvPr>
        </p:nvSpPr>
        <p:spPr/>
        <p:txBody>
          <a:bodyPr/>
          <a:lstStyle/>
          <a:p>
            <a:pPr marL="0" indent="0">
              <a:buNone/>
            </a:pPr>
            <a:r>
              <a:rPr lang="en-CA" dirty="0" smtClean="0"/>
              <a:t>What are your thoughts by these real online articles?</a:t>
            </a:r>
          </a:p>
          <a:p>
            <a:pPr marL="0" indent="0">
              <a:buNone/>
            </a:pPr>
            <a:r>
              <a:rPr lang="en-CA" dirty="0" smtClean="0"/>
              <a:t>Are they credible?</a:t>
            </a:r>
          </a:p>
          <a:p>
            <a:pPr marL="0" indent="0">
              <a:buNone/>
            </a:pPr>
            <a:r>
              <a:rPr lang="en-CA" dirty="0" smtClean="0"/>
              <a:t>Do you believe them?</a:t>
            </a:r>
          </a:p>
          <a:p>
            <a:pPr marL="0" indent="0">
              <a:buNone/>
            </a:pPr>
            <a:endParaRPr lang="en-CA" dirty="0"/>
          </a:p>
        </p:txBody>
      </p:sp>
    </p:spTree>
    <p:extLst>
      <p:ext uri="{BB962C8B-B14F-4D97-AF65-F5344CB8AC3E}">
        <p14:creationId xmlns:p14="http://schemas.microsoft.com/office/powerpoint/2010/main" val="31596460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Identifying Credible Sources</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Does the writing seem too good to be true?</a:t>
            </a:r>
          </a:p>
          <a:p>
            <a:pPr lvl="1"/>
            <a:r>
              <a:rPr lang="en-CA" dirty="0" smtClean="0"/>
              <a:t>Sometimes content seems so amazing that it makes a reader wonder if it’s true or not.</a:t>
            </a:r>
          </a:p>
          <a:p>
            <a:pPr lvl="1"/>
            <a:r>
              <a:rPr lang="en-CA" dirty="0" smtClean="0"/>
              <a:t>Beware of this as it can be an indicator of unreliability or inaccuracy.</a:t>
            </a:r>
          </a:p>
          <a:p>
            <a:r>
              <a:rPr lang="en-CA" dirty="0" smtClean="0"/>
              <a:t>Who wrote this information?</a:t>
            </a:r>
          </a:p>
          <a:p>
            <a:pPr lvl="1"/>
            <a:r>
              <a:rPr lang="en-CA" dirty="0" smtClean="0"/>
              <a:t>Being able to identify the author can help to determine the credibility and truthfulness of your source</a:t>
            </a:r>
          </a:p>
          <a:p>
            <a:r>
              <a:rPr lang="en-CA" dirty="0" smtClean="0"/>
              <a:t>When was the article written?</a:t>
            </a:r>
          </a:p>
          <a:p>
            <a:pPr lvl="1"/>
            <a:r>
              <a:rPr lang="en-CA" dirty="0" smtClean="0"/>
              <a:t>The age of the information can impact the reliability and accuracy. </a:t>
            </a:r>
            <a:endParaRPr lang="en-CA" dirty="0"/>
          </a:p>
        </p:txBody>
      </p:sp>
    </p:spTree>
    <p:extLst>
      <p:ext uri="{BB962C8B-B14F-4D97-AF65-F5344CB8AC3E}">
        <p14:creationId xmlns:p14="http://schemas.microsoft.com/office/powerpoint/2010/main" val="15237472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Identifying Credible Sources</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Can the information be verified?</a:t>
            </a:r>
          </a:p>
          <a:p>
            <a:pPr lvl="1"/>
            <a:r>
              <a:rPr lang="en-CA" dirty="0" smtClean="0"/>
              <a:t>Can we check the accuracy of who the author is, who their sources are, does anyone else share the same information</a:t>
            </a:r>
          </a:p>
          <a:p>
            <a:r>
              <a:rPr lang="en-CA" dirty="0" smtClean="0"/>
              <a:t>How might the tone or style of the writing reflect its credibility?</a:t>
            </a:r>
          </a:p>
          <a:p>
            <a:pPr lvl="1"/>
            <a:r>
              <a:rPr lang="en-CA" dirty="0" smtClean="0"/>
              <a:t>The actual design of the website is not as important as the actual writing. Spelling and grammatical errors are good clues.</a:t>
            </a:r>
          </a:p>
          <a:p>
            <a:r>
              <a:rPr lang="en-CA" dirty="0" smtClean="0"/>
              <a:t>Why does the author write this information?</a:t>
            </a:r>
          </a:p>
          <a:p>
            <a:pPr lvl="1"/>
            <a:r>
              <a:rPr lang="en-CA" dirty="0" smtClean="0"/>
              <a:t>Sometimes people write articles for reasons that contribute to unreliability, bias and untruths. Take this into consideration when reading.</a:t>
            </a:r>
            <a:endParaRPr lang="en-CA" dirty="0"/>
          </a:p>
        </p:txBody>
      </p:sp>
    </p:spTree>
    <p:extLst>
      <p:ext uri="{BB962C8B-B14F-4D97-AF65-F5344CB8AC3E}">
        <p14:creationId xmlns:p14="http://schemas.microsoft.com/office/powerpoint/2010/main" val="41855688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Activity</a:t>
            </a:r>
            <a:endParaRPr lang="en-CA" dirty="0"/>
          </a:p>
        </p:txBody>
      </p:sp>
      <p:sp>
        <p:nvSpPr>
          <p:cNvPr id="3" name="Text Placeholder 2"/>
          <p:cNvSpPr>
            <a:spLocks noGrp="1"/>
          </p:cNvSpPr>
          <p:nvPr>
            <p:ph type="body" idx="2"/>
          </p:nvPr>
        </p:nvSpPr>
        <p:spPr/>
        <p:txBody>
          <a:bodyPr/>
          <a:lstStyle/>
          <a:p>
            <a:endParaRPr lang="en-CA" dirty="0"/>
          </a:p>
        </p:txBody>
      </p:sp>
      <p:sp>
        <p:nvSpPr>
          <p:cNvPr id="4" name="Content Placeholder 3"/>
          <p:cNvSpPr>
            <a:spLocks noGrp="1"/>
          </p:cNvSpPr>
          <p:nvPr>
            <p:ph sz="half" idx="1"/>
          </p:nvPr>
        </p:nvSpPr>
        <p:spPr/>
        <p:txBody>
          <a:bodyPr>
            <a:normAutofit/>
          </a:bodyPr>
          <a:lstStyle/>
          <a:p>
            <a:pPr marL="0" indent="0">
              <a:buNone/>
            </a:pPr>
            <a:r>
              <a:rPr lang="en-CA" dirty="0" smtClean="0"/>
              <a:t>Choose one of the following subjects to research. Create a query and choose one site to evaluate. :</a:t>
            </a:r>
          </a:p>
          <a:p>
            <a:r>
              <a:rPr lang="en-CA" dirty="0" smtClean="0"/>
              <a:t>European leaders of the 1900’s</a:t>
            </a:r>
          </a:p>
          <a:p>
            <a:r>
              <a:rPr lang="en-CA" dirty="0" smtClean="0"/>
              <a:t>Steroid use in baseball</a:t>
            </a:r>
          </a:p>
          <a:p>
            <a:r>
              <a:rPr lang="en-CA" dirty="0" smtClean="0"/>
              <a:t>The evolution of Microsoft</a:t>
            </a:r>
          </a:p>
          <a:p>
            <a:pPr marL="0" indent="0">
              <a:buNone/>
            </a:pPr>
            <a:endParaRPr lang="en-CA" dirty="0"/>
          </a:p>
        </p:txBody>
      </p:sp>
    </p:spTree>
    <p:extLst>
      <p:ext uri="{BB962C8B-B14F-4D97-AF65-F5344CB8AC3E}">
        <p14:creationId xmlns:p14="http://schemas.microsoft.com/office/powerpoint/2010/main" val="10627204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Referencing Electronic Searches</a:t>
            </a:r>
            <a:endParaRPr lang="en-CA" dirty="0"/>
          </a:p>
        </p:txBody>
      </p:sp>
    </p:spTree>
    <p:extLst>
      <p:ext uri="{BB962C8B-B14F-4D97-AF65-F5344CB8AC3E}">
        <p14:creationId xmlns:p14="http://schemas.microsoft.com/office/powerpoint/2010/main" val="26219002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Styles of Referencing</a:t>
            </a:r>
            <a:endParaRPr lang="en-CA" dirty="0"/>
          </a:p>
        </p:txBody>
      </p:sp>
      <p:sp>
        <p:nvSpPr>
          <p:cNvPr id="3" name="Content Placeholder 2"/>
          <p:cNvSpPr>
            <a:spLocks noGrp="1"/>
          </p:cNvSpPr>
          <p:nvPr>
            <p:ph idx="1"/>
          </p:nvPr>
        </p:nvSpPr>
        <p:spPr/>
        <p:txBody>
          <a:bodyPr/>
          <a:lstStyle/>
          <a:p>
            <a:pPr marL="0" indent="0">
              <a:buNone/>
            </a:pPr>
            <a:r>
              <a:rPr lang="en-CA" dirty="0" smtClean="0"/>
              <a:t>The two most commonly used styles of referencing are:</a:t>
            </a:r>
          </a:p>
          <a:p>
            <a:r>
              <a:rPr lang="en-CA" dirty="0" smtClean="0"/>
              <a:t>APA (American Psychological Association)</a:t>
            </a:r>
          </a:p>
          <a:p>
            <a:pPr lvl="1"/>
            <a:r>
              <a:rPr lang="en-CA" dirty="0" smtClean="0"/>
              <a:t>Most commonly used to cite sources in the social sciences</a:t>
            </a:r>
          </a:p>
          <a:p>
            <a:r>
              <a:rPr lang="en-CA" dirty="0" smtClean="0"/>
              <a:t>MLA (Modern Language Association)</a:t>
            </a:r>
          </a:p>
          <a:p>
            <a:pPr lvl="1"/>
            <a:r>
              <a:rPr lang="en-CA" dirty="0" smtClean="0"/>
              <a:t>Most commonly used to write papers and cite sources in the liberal arts and humanities</a:t>
            </a:r>
            <a:endParaRPr lang="en-CA" dirty="0"/>
          </a:p>
        </p:txBody>
      </p:sp>
    </p:spTree>
    <p:extLst>
      <p:ext uri="{BB962C8B-B14F-4D97-AF65-F5344CB8AC3E}">
        <p14:creationId xmlns:p14="http://schemas.microsoft.com/office/powerpoint/2010/main" val="1718773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Citing Electronic Sources</a:t>
            </a:r>
            <a:br>
              <a:rPr lang="en-CA" dirty="0" smtClean="0"/>
            </a:br>
            <a:r>
              <a:rPr lang="en-CA" dirty="0" smtClean="0"/>
              <a:t>APA Style</a:t>
            </a:r>
            <a:endParaRPr lang="en-CA"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Newspaper Article</a:t>
            </a:r>
          </a:p>
          <a:p>
            <a:pPr marL="0" indent="0">
              <a:buNone/>
            </a:pPr>
            <a:endParaRPr lang="en-US" dirty="0" smtClean="0"/>
          </a:p>
          <a:p>
            <a:r>
              <a:rPr lang="en-US" dirty="0" smtClean="0"/>
              <a:t>Format:</a:t>
            </a:r>
          </a:p>
          <a:p>
            <a:pPr lvl="1"/>
            <a:r>
              <a:rPr lang="en-US" dirty="0" smtClean="0"/>
              <a:t>Author</a:t>
            </a:r>
            <a:r>
              <a:rPr lang="en-US" dirty="0"/>
              <a:t>, A. A. (Year, Month Day). Title of article. Title of Newspaper. Retrieved </a:t>
            </a:r>
            <a:r>
              <a:rPr lang="en-US" dirty="0" smtClean="0"/>
              <a:t>from http</a:t>
            </a:r>
            <a:r>
              <a:rPr lang="en-US" dirty="0"/>
              <a:t>://</a:t>
            </a:r>
            <a:r>
              <a:rPr lang="en-US" dirty="0" smtClean="0"/>
              <a:t>www.someaddress.com/full </a:t>
            </a:r>
            <a:r>
              <a:rPr lang="en-US" dirty="0" err="1" smtClean="0"/>
              <a:t>url</a:t>
            </a:r>
            <a:endParaRPr lang="en-US" dirty="0"/>
          </a:p>
          <a:p>
            <a:endParaRPr lang="en-US" dirty="0"/>
          </a:p>
          <a:p>
            <a:r>
              <a:rPr lang="en-US" dirty="0" smtClean="0"/>
              <a:t>Example:</a:t>
            </a:r>
          </a:p>
          <a:p>
            <a:pPr lvl="1"/>
            <a:r>
              <a:rPr lang="en-US" dirty="0" smtClean="0"/>
              <a:t>Parker-Pope</a:t>
            </a:r>
            <a:r>
              <a:rPr lang="en-US" dirty="0"/>
              <a:t>, T. (</a:t>
            </a:r>
            <a:r>
              <a:rPr lang="en-US" dirty="0" smtClean="0"/>
              <a:t>2012, </a:t>
            </a:r>
            <a:r>
              <a:rPr lang="en-US" dirty="0"/>
              <a:t>May 6). Psychiatry handbook linked to drug industry. The New York Times. Retrieved from http://well.blogs.nytimes.com</a:t>
            </a:r>
          </a:p>
          <a:p>
            <a:endParaRPr lang="en-CA" dirty="0"/>
          </a:p>
        </p:txBody>
      </p:sp>
    </p:spTree>
    <p:extLst>
      <p:ext uri="{BB962C8B-B14F-4D97-AF65-F5344CB8AC3E}">
        <p14:creationId xmlns:p14="http://schemas.microsoft.com/office/powerpoint/2010/main" val="42928442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Citing Electronic Sources</a:t>
            </a:r>
            <a:br>
              <a:rPr lang="en-CA" dirty="0" smtClean="0"/>
            </a:br>
            <a:r>
              <a:rPr lang="en-CA" dirty="0" smtClean="0"/>
              <a:t>APA Style</a:t>
            </a:r>
            <a:endParaRPr lang="en-CA"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Electronic Books</a:t>
            </a:r>
          </a:p>
          <a:p>
            <a:endParaRPr lang="en-US" dirty="0"/>
          </a:p>
          <a:p>
            <a:r>
              <a:rPr lang="en-US" dirty="0"/>
              <a:t>Electronic books may include books found on personal websites, databases, or even in audio form. Use the following format if the book you are using is only provided in a digital format or is difficult to find in print. </a:t>
            </a:r>
            <a:endParaRPr lang="en-US" dirty="0" smtClean="0"/>
          </a:p>
          <a:p>
            <a:r>
              <a:rPr lang="en-US" dirty="0" smtClean="0"/>
              <a:t>Examples: </a:t>
            </a:r>
            <a:endParaRPr lang="en-US" dirty="0"/>
          </a:p>
          <a:p>
            <a:pPr lvl="1"/>
            <a:r>
              <a:rPr lang="en-US" dirty="0" smtClean="0"/>
              <a:t>De </a:t>
            </a:r>
            <a:r>
              <a:rPr lang="en-US" dirty="0"/>
              <a:t>Huff, E. W. (</a:t>
            </a:r>
            <a:r>
              <a:rPr lang="en-US" dirty="0" err="1"/>
              <a:t>n.d.</a:t>
            </a:r>
            <a:r>
              <a:rPr lang="en-US" dirty="0"/>
              <a:t>). </a:t>
            </a:r>
            <a:r>
              <a:rPr lang="en-US" dirty="0" err="1"/>
              <a:t>Taytay’s</a:t>
            </a:r>
            <a:r>
              <a:rPr lang="en-US" dirty="0"/>
              <a:t> tales: Traditional Pueblo Indian tales. Retrieved from http://digital.library.upenn.edu/women/dehuff/taytay/taytay.html</a:t>
            </a:r>
          </a:p>
          <a:p>
            <a:pPr lvl="1"/>
            <a:r>
              <a:rPr lang="en-US" dirty="0" smtClean="0"/>
              <a:t>Davis</a:t>
            </a:r>
            <a:r>
              <a:rPr lang="en-US" dirty="0"/>
              <a:t>, J. (</a:t>
            </a:r>
            <a:r>
              <a:rPr lang="en-US" dirty="0" err="1"/>
              <a:t>n.d.</a:t>
            </a:r>
            <a:r>
              <a:rPr lang="en-US" dirty="0"/>
              <a:t>). Familiar birdsongs of the Northwest. Available from http://www.powells.com/cgi-bin/biblio?inkey=1-9780931686108-0</a:t>
            </a:r>
          </a:p>
          <a:p>
            <a:endParaRPr lang="en-CA" dirty="0"/>
          </a:p>
        </p:txBody>
      </p:sp>
    </p:spTree>
    <p:extLst>
      <p:ext uri="{BB962C8B-B14F-4D97-AF65-F5344CB8AC3E}">
        <p14:creationId xmlns:p14="http://schemas.microsoft.com/office/powerpoint/2010/main" val="18931587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Citing Electronic Sources</a:t>
            </a:r>
            <a:br>
              <a:rPr lang="en-CA" dirty="0" smtClean="0"/>
            </a:br>
            <a:r>
              <a:rPr lang="en-CA" dirty="0" smtClean="0"/>
              <a:t>APA Style</a:t>
            </a:r>
            <a:endParaRPr lang="en-CA" dirty="0"/>
          </a:p>
        </p:txBody>
      </p:sp>
      <p:sp>
        <p:nvSpPr>
          <p:cNvPr id="3" name="Content Placeholder 2"/>
          <p:cNvSpPr>
            <a:spLocks noGrp="1"/>
          </p:cNvSpPr>
          <p:nvPr>
            <p:ph idx="1"/>
          </p:nvPr>
        </p:nvSpPr>
        <p:spPr/>
        <p:txBody>
          <a:bodyPr>
            <a:normAutofit fontScale="40000" lnSpcReduction="20000"/>
          </a:bodyPr>
          <a:lstStyle/>
          <a:p>
            <a:pPr marL="0" indent="0">
              <a:buNone/>
            </a:pPr>
            <a:r>
              <a:rPr lang="en-US" sz="3800" dirty="0" smtClean="0"/>
              <a:t>Web </a:t>
            </a:r>
            <a:r>
              <a:rPr lang="en-US" sz="3800" dirty="0"/>
              <a:t>Page, or Report</a:t>
            </a:r>
          </a:p>
          <a:p>
            <a:endParaRPr lang="en-US" dirty="0"/>
          </a:p>
          <a:p>
            <a:r>
              <a:rPr lang="en-US" sz="3500" dirty="0"/>
              <a:t>List as much of the following information as possible (you sometimes have to hunt around to find the information; don't be lazy. If there is a page like http://www.somesite.com/somepage.htm, and somepage.htm doesn't have the information you're looking for, move up the URL to http://www.somesite.com/):</a:t>
            </a:r>
          </a:p>
          <a:p>
            <a:endParaRPr lang="en-US" sz="3500" dirty="0"/>
          </a:p>
          <a:p>
            <a:endParaRPr lang="en-US" sz="3500" dirty="0"/>
          </a:p>
          <a:p>
            <a:r>
              <a:rPr lang="en-US" sz="3500" dirty="0" smtClean="0"/>
              <a:t>Format:</a:t>
            </a:r>
          </a:p>
          <a:p>
            <a:pPr lvl="1"/>
            <a:r>
              <a:rPr lang="en-US" sz="3500" dirty="0" smtClean="0"/>
              <a:t>Author</a:t>
            </a:r>
            <a:r>
              <a:rPr lang="en-US" sz="3500" dirty="0"/>
              <a:t>, A. A., &amp; Author, B. B. (Date of publication). Title of document. Retrieved from http://Web address</a:t>
            </a:r>
          </a:p>
          <a:p>
            <a:endParaRPr lang="en-US" sz="3500" dirty="0"/>
          </a:p>
          <a:p>
            <a:r>
              <a:rPr lang="en-US" sz="3500" dirty="0"/>
              <a:t> </a:t>
            </a:r>
            <a:r>
              <a:rPr lang="en-US" sz="3500" dirty="0" smtClean="0"/>
              <a:t>Example:</a:t>
            </a:r>
          </a:p>
          <a:p>
            <a:pPr lvl="1"/>
            <a:r>
              <a:rPr lang="en-US" sz="3500" dirty="0" err="1" smtClean="0"/>
              <a:t>Angeli</a:t>
            </a:r>
            <a:r>
              <a:rPr lang="en-US" sz="3500" dirty="0"/>
              <a:t>, E., Wagner, J., </a:t>
            </a:r>
            <a:r>
              <a:rPr lang="en-US" sz="3500" dirty="0" err="1"/>
              <a:t>Lawrick</a:t>
            </a:r>
            <a:r>
              <a:rPr lang="en-US" sz="3500" dirty="0"/>
              <a:t>, E., Moore, K., Anderson, M., </a:t>
            </a:r>
            <a:r>
              <a:rPr lang="en-US" sz="3500" dirty="0" err="1"/>
              <a:t>Soderland</a:t>
            </a:r>
            <a:r>
              <a:rPr lang="en-US" sz="3500" dirty="0"/>
              <a:t>, L., &amp; </a:t>
            </a:r>
            <a:r>
              <a:rPr lang="en-US" sz="3500" dirty="0" err="1"/>
              <a:t>Brizee</a:t>
            </a:r>
            <a:r>
              <a:rPr lang="en-US" sz="3500" dirty="0"/>
              <a:t>, A. (</a:t>
            </a:r>
            <a:r>
              <a:rPr lang="en-US" sz="3500" dirty="0" smtClean="0"/>
              <a:t>2013, </a:t>
            </a:r>
            <a:r>
              <a:rPr lang="en-US" sz="3500" dirty="0"/>
              <a:t>May 5). General format. Retrieved from http://owl.english.purdue.edu/owl/resource/560/01/</a:t>
            </a:r>
          </a:p>
          <a:p>
            <a:endParaRPr lang="en-US" sz="3500" dirty="0"/>
          </a:p>
          <a:p>
            <a:r>
              <a:rPr lang="en-US" sz="3500" dirty="0"/>
              <a:t>NOTE: When an Internet document is more than one Web page, provide a URL that links to the home page or entry page for the document. Also, if there isn't a date available for the document use (</a:t>
            </a:r>
            <a:r>
              <a:rPr lang="en-US" sz="3500" dirty="0" err="1"/>
              <a:t>n.d.</a:t>
            </a:r>
            <a:r>
              <a:rPr lang="en-US" sz="3500" dirty="0"/>
              <a:t>) for no date.</a:t>
            </a:r>
          </a:p>
          <a:p>
            <a:endParaRPr lang="en-CA" dirty="0"/>
          </a:p>
        </p:txBody>
      </p:sp>
    </p:spTree>
    <p:extLst>
      <p:ext uri="{BB962C8B-B14F-4D97-AF65-F5344CB8AC3E}">
        <p14:creationId xmlns:p14="http://schemas.microsoft.com/office/powerpoint/2010/main" val="389885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Tips to Remember</a:t>
            </a:r>
            <a:endParaRPr lang="en-CA" dirty="0"/>
          </a:p>
        </p:txBody>
      </p:sp>
      <p:sp>
        <p:nvSpPr>
          <p:cNvPr id="3" name="Content Placeholder 2"/>
          <p:cNvSpPr>
            <a:spLocks noGrp="1"/>
          </p:cNvSpPr>
          <p:nvPr>
            <p:ph idx="1"/>
          </p:nvPr>
        </p:nvSpPr>
        <p:spPr/>
        <p:txBody>
          <a:bodyPr>
            <a:normAutofit fontScale="85000" lnSpcReduction="10000"/>
          </a:bodyPr>
          <a:lstStyle/>
          <a:p>
            <a:pPr marL="0" indent="0">
              <a:buNone/>
            </a:pPr>
            <a:r>
              <a:rPr lang="en-CA" dirty="0" smtClean="0"/>
              <a:t>When naming and organizing, remember a few important points:</a:t>
            </a:r>
          </a:p>
          <a:p>
            <a:r>
              <a:rPr lang="en-CA" dirty="0" smtClean="0"/>
              <a:t>Large to small </a:t>
            </a:r>
          </a:p>
          <a:p>
            <a:pPr lvl="1"/>
            <a:r>
              <a:rPr lang="en-CA" dirty="0" smtClean="0"/>
              <a:t>Start with main folders, gradually moving to single files</a:t>
            </a:r>
          </a:p>
          <a:p>
            <a:r>
              <a:rPr lang="en-CA" dirty="0" smtClean="0"/>
              <a:t>Be consistent</a:t>
            </a:r>
          </a:p>
          <a:p>
            <a:pPr lvl="1"/>
            <a:r>
              <a:rPr lang="en-CA" dirty="0" smtClean="0"/>
              <a:t>Do not change the format throughout</a:t>
            </a:r>
          </a:p>
          <a:p>
            <a:r>
              <a:rPr lang="en-CA" dirty="0" smtClean="0"/>
              <a:t>Ensure it makes sense to everyone</a:t>
            </a:r>
          </a:p>
          <a:p>
            <a:pPr lvl="1"/>
            <a:r>
              <a:rPr lang="en-CA" dirty="0" smtClean="0"/>
              <a:t>Someone who did not create the folder or files may have to access them</a:t>
            </a:r>
          </a:p>
          <a:p>
            <a:r>
              <a:rPr lang="en-CA" dirty="0" smtClean="0"/>
              <a:t>Keep it simple</a:t>
            </a:r>
          </a:p>
          <a:p>
            <a:pPr lvl="1"/>
            <a:r>
              <a:rPr lang="en-CA" dirty="0" smtClean="0"/>
              <a:t>Should not have to endlessly scroll to get to a file</a:t>
            </a:r>
          </a:p>
          <a:p>
            <a:pPr lvl="1"/>
            <a:r>
              <a:rPr lang="en-CA" dirty="0" smtClean="0"/>
              <a:t>Folder and file name should be concise and easy to read</a:t>
            </a:r>
          </a:p>
        </p:txBody>
      </p:sp>
    </p:spTree>
    <p:extLst>
      <p:ext uri="{BB962C8B-B14F-4D97-AF65-F5344CB8AC3E}">
        <p14:creationId xmlns:p14="http://schemas.microsoft.com/office/powerpoint/2010/main" val="8868581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Citing Electronic Sources</a:t>
            </a:r>
            <a:br>
              <a:rPr lang="en-CA" dirty="0" smtClean="0"/>
            </a:br>
            <a:r>
              <a:rPr lang="en-CA" dirty="0" smtClean="0"/>
              <a:t>APA Style</a:t>
            </a:r>
            <a:endParaRPr lang="en-CA"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Blog (Weblog) and Video Blog Post</a:t>
            </a:r>
          </a:p>
          <a:p>
            <a:endParaRPr lang="en-US" dirty="0"/>
          </a:p>
          <a:p>
            <a:r>
              <a:rPr lang="en-US" dirty="0"/>
              <a:t>Include the title of the message and the URL. Please note that titles for items in online communities (e.g. blogs, newsgroups, forums) are not italicized. If the author’s name is not available, provide the screen name.</a:t>
            </a:r>
          </a:p>
          <a:p>
            <a:pPr marL="0" indent="0">
              <a:buNone/>
            </a:pPr>
            <a:endParaRPr lang="en-US" dirty="0"/>
          </a:p>
          <a:p>
            <a:r>
              <a:rPr lang="en-US" dirty="0" smtClean="0"/>
              <a:t>Examples:</a:t>
            </a:r>
          </a:p>
          <a:p>
            <a:pPr lvl="1"/>
            <a:r>
              <a:rPr lang="en-US" dirty="0" smtClean="0"/>
              <a:t>J </a:t>
            </a:r>
            <a:r>
              <a:rPr lang="en-US" dirty="0"/>
              <a:t>Dean. (</a:t>
            </a:r>
            <a:r>
              <a:rPr lang="en-US" dirty="0" smtClean="0"/>
              <a:t>2010, </a:t>
            </a:r>
            <a:r>
              <a:rPr lang="en-US" dirty="0"/>
              <a:t>May 7). When the self emerges: Is that me in the </a:t>
            </a:r>
            <a:r>
              <a:rPr lang="en-US" dirty="0" smtClean="0"/>
              <a:t>mirror</a:t>
            </a:r>
            <a:r>
              <a:rPr lang="en-US" dirty="0"/>
              <a:t>? [Web log comment]. Retrieved from http://www.spring.org.uk/the1sttransport</a:t>
            </a:r>
          </a:p>
          <a:p>
            <a:pPr lvl="1"/>
            <a:r>
              <a:rPr lang="en-US" dirty="0" smtClean="0"/>
              <a:t>Psychology </a:t>
            </a:r>
            <a:r>
              <a:rPr lang="en-US" dirty="0"/>
              <a:t>Video Blog #3 [Video file]. Retrieved from http://www.youtube.com/watch?v=lqM90eQi5-M</a:t>
            </a:r>
          </a:p>
          <a:p>
            <a:endParaRPr lang="en-CA" dirty="0"/>
          </a:p>
        </p:txBody>
      </p:sp>
    </p:spTree>
    <p:extLst>
      <p:ext uri="{BB962C8B-B14F-4D97-AF65-F5344CB8AC3E}">
        <p14:creationId xmlns:p14="http://schemas.microsoft.com/office/powerpoint/2010/main" val="24218423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Citing Electronic Sources</a:t>
            </a:r>
            <a:br>
              <a:rPr lang="en-CA" dirty="0" smtClean="0"/>
            </a:br>
            <a:r>
              <a:rPr lang="en-CA" dirty="0" smtClean="0"/>
              <a:t>APA Style</a:t>
            </a:r>
            <a:endParaRPr lang="en-CA" dirty="0"/>
          </a:p>
        </p:txBody>
      </p:sp>
      <p:sp>
        <p:nvSpPr>
          <p:cNvPr id="3" name="Content Placeholder 2"/>
          <p:cNvSpPr>
            <a:spLocks noGrp="1"/>
          </p:cNvSpPr>
          <p:nvPr>
            <p:ph idx="1"/>
          </p:nvPr>
        </p:nvSpPr>
        <p:spPr/>
        <p:txBody>
          <a:bodyPr>
            <a:normAutofit fontScale="92500" lnSpcReduction="20000"/>
          </a:bodyPr>
          <a:lstStyle/>
          <a:p>
            <a:pPr marL="0" indent="0">
              <a:buNone/>
            </a:pPr>
            <a:r>
              <a:rPr lang="en-CA" dirty="0"/>
              <a:t>Wikis</a:t>
            </a:r>
          </a:p>
          <a:p>
            <a:endParaRPr lang="en-CA" dirty="0"/>
          </a:p>
          <a:p>
            <a:r>
              <a:rPr lang="en-CA" dirty="0"/>
              <a:t>Please note that the APA Style Guide to Electronic References warns writers that wikis (like Wikipedia, for example) are collaborative projects that cannot guarantee the verifiability or expertise of their entries.</a:t>
            </a:r>
          </a:p>
          <a:p>
            <a:endParaRPr lang="en-CA" dirty="0"/>
          </a:p>
          <a:p>
            <a:r>
              <a:rPr lang="en-CA" dirty="0" smtClean="0"/>
              <a:t>Example:</a:t>
            </a:r>
            <a:endParaRPr lang="en-CA" dirty="0"/>
          </a:p>
          <a:p>
            <a:pPr lvl="1"/>
            <a:r>
              <a:rPr lang="en-CA" dirty="0"/>
              <a:t>OLPC Peru/</a:t>
            </a:r>
            <a:r>
              <a:rPr lang="en-CA" dirty="0" err="1"/>
              <a:t>Arahuay</a:t>
            </a:r>
            <a:r>
              <a:rPr lang="en-CA" dirty="0"/>
              <a:t>. (</a:t>
            </a:r>
            <a:r>
              <a:rPr lang="en-CA" dirty="0" err="1"/>
              <a:t>n.d.</a:t>
            </a:r>
            <a:r>
              <a:rPr lang="en-CA" dirty="0"/>
              <a:t>). Retrieved April 29, </a:t>
            </a:r>
            <a:r>
              <a:rPr lang="en-CA" dirty="0" smtClean="0"/>
              <a:t>2013 </a:t>
            </a:r>
            <a:r>
              <a:rPr lang="en-CA" dirty="0"/>
              <a:t>from the OLPC Wiki: http://wiki.laptop. org/go/</a:t>
            </a:r>
            <a:r>
              <a:rPr lang="en-CA" dirty="0" err="1"/>
              <a:t>OLPC_Peru</a:t>
            </a:r>
            <a:r>
              <a:rPr lang="en-CA" dirty="0"/>
              <a:t>/</a:t>
            </a:r>
            <a:r>
              <a:rPr lang="en-CA" dirty="0" err="1"/>
              <a:t>Arahuay</a:t>
            </a:r>
            <a:endParaRPr lang="en-CA" dirty="0"/>
          </a:p>
          <a:p>
            <a:endParaRPr lang="en-CA" dirty="0"/>
          </a:p>
        </p:txBody>
      </p:sp>
    </p:spTree>
    <p:extLst>
      <p:ext uri="{BB962C8B-B14F-4D97-AF65-F5344CB8AC3E}">
        <p14:creationId xmlns:p14="http://schemas.microsoft.com/office/powerpoint/2010/main" val="12436469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Business Reports</a:t>
            </a:r>
            <a:endParaRPr lang="en-CA" dirty="0"/>
          </a:p>
        </p:txBody>
      </p:sp>
    </p:spTree>
    <p:extLst>
      <p:ext uri="{BB962C8B-B14F-4D97-AF65-F5344CB8AC3E}">
        <p14:creationId xmlns:p14="http://schemas.microsoft.com/office/powerpoint/2010/main" val="20358701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Business Report?</a:t>
            </a:r>
            <a:endParaRPr lang="en-CA" dirty="0"/>
          </a:p>
        </p:txBody>
      </p:sp>
      <p:sp>
        <p:nvSpPr>
          <p:cNvPr id="3" name="Content Placeholder 2"/>
          <p:cNvSpPr>
            <a:spLocks noGrp="1"/>
          </p:cNvSpPr>
          <p:nvPr>
            <p:ph idx="1"/>
          </p:nvPr>
        </p:nvSpPr>
        <p:spPr/>
        <p:txBody>
          <a:bodyPr>
            <a:normAutofit fontScale="70000" lnSpcReduction="20000"/>
          </a:bodyPr>
          <a:lstStyle/>
          <a:p>
            <a:r>
              <a:rPr lang="en-US" dirty="0"/>
              <a:t>A </a:t>
            </a:r>
            <a:r>
              <a:rPr lang="en-US" dirty="0" smtClean="0"/>
              <a:t>business </a:t>
            </a:r>
            <a:r>
              <a:rPr lang="en-US" dirty="0"/>
              <a:t>report is a form of writing that provides information in </a:t>
            </a:r>
            <a:r>
              <a:rPr lang="en-US" dirty="0" smtClean="0"/>
              <a:t>an organized </a:t>
            </a:r>
            <a:r>
              <a:rPr lang="en-US" dirty="0"/>
              <a:t>manner for a specific audience. </a:t>
            </a:r>
            <a:endParaRPr lang="en-US" dirty="0" smtClean="0"/>
          </a:p>
          <a:p>
            <a:r>
              <a:rPr lang="en-US" dirty="0" smtClean="0"/>
              <a:t>It is </a:t>
            </a:r>
            <a:r>
              <a:rPr lang="en-US" dirty="0"/>
              <a:t>based on researched facts or on accurate details of a situation or event, not just on the writer’s own knowledge. </a:t>
            </a:r>
            <a:endParaRPr lang="en-US" dirty="0" smtClean="0"/>
          </a:p>
          <a:p>
            <a:r>
              <a:rPr lang="en-US" dirty="0" smtClean="0"/>
              <a:t>The </a:t>
            </a:r>
            <a:r>
              <a:rPr lang="en-US" dirty="0"/>
              <a:t>purpose of a business report is to convey essential information that is accurate, clear and concise. </a:t>
            </a:r>
            <a:endParaRPr lang="en-US" dirty="0" smtClean="0"/>
          </a:p>
          <a:p>
            <a:r>
              <a:rPr lang="en-US" dirty="0" smtClean="0"/>
              <a:t>The business </a:t>
            </a:r>
            <a:r>
              <a:rPr lang="en-US" dirty="0"/>
              <a:t>report is prepared to help in decision-making, outline changes needed, give solutions to </a:t>
            </a:r>
            <a:r>
              <a:rPr lang="en-US" dirty="0" smtClean="0"/>
              <a:t>problems, </a:t>
            </a:r>
            <a:r>
              <a:rPr lang="en-US" dirty="0"/>
              <a:t>etc. </a:t>
            </a:r>
            <a:endParaRPr lang="en-US" dirty="0" smtClean="0"/>
          </a:p>
          <a:p>
            <a:r>
              <a:rPr lang="en-US" dirty="0" smtClean="0"/>
              <a:t>The business </a:t>
            </a:r>
            <a:r>
              <a:rPr lang="en-US" dirty="0"/>
              <a:t>report defines a problem or issue, presents data to analyze the problem or issue, draws conclusions, and makes recommendations. </a:t>
            </a:r>
            <a:endParaRPr lang="en-CA" dirty="0"/>
          </a:p>
        </p:txBody>
      </p:sp>
    </p:spTree>
    <p:extLst>
      <p:ext uri="{BB962C8B-B14F-4D97-AF65-F5344CB8AC3E}">
        <p14:creationId xmlns:p14="http://schemas.microsoft.com/office/powerpoint/2010/main" val="12757738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Parts of a Business Report</a:t>
            </a:r>
            <a:endParaRPr lang="en-CA" dirty="0"/>
          </a:p>
        </p:txBody>
      </p:sp>
      <p:sp>
        <p:nvSpPr>
          <p:cNvPr id="3" name="Content Placeholder 2"/>
          <p:cNvSpPr>
            <a:spLocks noGrp="1"/>
          </p:cNvSpPr>
          <p:nvPr>
            <p:ph idx="1"/>
          </p:nvPr>
        </p:nvSpPr>
        <p:spPr/>
        <p:txBody>
          <a:bodyPr>
            <a:normAutofit fontScale="77500" lnSpcReduction="20000"/>
          </a:bodyPr>
          <a:lstStyle/>
          <a:p>
            <a:r>
              <a:rPr lang="en-US" dirty="0"/>
              <a:t>Executive Summary – three to five sentence summary of the </a:t>
            </a:r>
            <a:r>
              <a:rPr lang="en-US" dirty="0" smtClean="0"/>
              <a:t>facts. Always goes first and may be the only section of the report that is read by management </a:t>
            </a:r>
          </a:p>
          <a:p>
            <a:r>
              <a:rPr lang="en-US" dirty="0" smtClean="0"/>
              <a:t>Problem </a:t>
            </a:r>
            <a:r>
              <a:rPr lang="en-US" dirty="0"/>
              <a:t>Statement – </a:t>
            </a:r>
            <a:r>
              <a:rPr lang="en-US" dirty="0" smtClean="0"/>
              <a:t>outlines the problem in three to five sentences</a:t>
            </a:r>
          </a:p>
          <a:p>
            <a:r>
              <a:rPr lang="en-US" dirty="0" smtClean="0"/>
              <a:t>Analysis </a:t>
            </a:r>
            <a:r>
              <a:rPr lang="en-US" dirty="0"/>
              <a:t>– explain the </a:t>
            </a:r>
            <a:r>
              <a:rPr lang="en-US" dirty="0" smtClean="0"/>
              <a:t>research that was used to help generate a decision</a:t>
            </a:r>
          </a:p>
          <a:p>
            <a:r>
              <a:rPr lang="en-US" dirty="0" smtClean="0"/>
              <a:t>Decision </a:t>
            </a:r>
            <a:r>
              <a:rPr lang="en-US" dirty="0"/>
              <a:t>Criteria and Alternatives – </a:t>
            </a:r>
            <a:r>
              <a:rPr lang="en-US" dirty="0" smtClean="0"/>
              <a:t>all potential solutions that could be used to solve the problem. Could be written in chart format</a:t>
            </a:r>
          </a:p>
          <a:p>
            <a:r>
              <a:rPr lang="en-US" dirty="0" smtClean="0"/>
              <a:t>Conclusion </a:t>
            </a:r>
            <a:r>
              <a:rPr lang="en-US" dirty="0"/>
              <a:t>– proposed solutions based on data, objective statement of what the report has shown</a:t>
            </a:r>
            <a:endParaRPr lang="en-CA" dirty="0"/>
          </a:p>
        </p:txBody>
      </p:sp>
    </p:spTree>
    <p:extLst>
      <p:ext uri="{BB962C8B-B14F-4D97-AF65-F5344CB8AC3E}">
        <p14:creationId xmlns:p14="http://schemas.microsoft.com/office/powerpoint/2010/main" val="15494996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Business Case?</a:t>
            </a:r>
            <a:endParaRPr lang="en-CA" dirty="0"/>
          </a:p>
        </p:txBody>
      </p:sp>
      <p:sp>
        <p:nvSpPr>
          <p:cNvPr id="3" name="Content Placeholder 2"/>
          <p:cNvSpPr>
            <a:spLocks noGrp="1"/>
          </p:cNvSpPr>
          <p:nvPr>
            <p:ph idx="1"/>
          </p:nvPr>
        </p:nvSpPr>
        <p:spPr/>
        <p:txBody>
          <a:bodyPr>
            <a:normAutofit/>
          </a:bodyPr>
          <a:lstStyle/>
          <a:p>
            <a:r>
              <a:rPr lang="en-US" dirty="0"/>
              <a:t>A </a:t>
            </a:r>
            <a:r>
              <a:rPr lang="en-US" dirty="0" smtClean="0"/>
              <a:t>business case is when a business scenario is presented for you to practice what you would do if in that situation</a:t>
            </a:r>
          </a:p>
          <a:p>
            <a:r>
              <a:rPr lang="en-US" dirty="0" smtClean="0"/>
              <a:t>You analyze the situation and then present your findings</a:t>
            </a:r>
            <a:endParaRPr lang="en-CA" dirty="0" smtClean="0"/>
          </a:p>
          <a:p>
            <a:r>
              <a:rPr lang="en-CA" dirty="0" smtClean="0"/>
              <a:t>It is important to look at the strengths, weaknesses, opportunities and threats to the company (SWOT)</a:t>
            </a:r>
            <a:endParaRPr lang="en-US" dirty="0" smtClean="0"/>
          </a:p>
        </p:txBody>
      </p:sp>
    </p:spTree>
    <p:extLst>
      <p:ext uri="{BB962C8B-B14F-4D97-AF65-F5344CB8AC3E}">
        <p14:creationId xmlns:p14="http://schemas.microsoft.com/office/powerpoint/2010/main" val="12757738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Case</a:t>
            </a:r>
            <a:endParaRPr lang="en-US" dirty="0"/>
          </a:p>
        </p:txBody>
      </p:sp>
      <p:sp>
        <p:nvSpPr>
          <p:cNvPr id="3" name="Content Placeholder 2"/>
          <p:cNvSpPr>
            <a:spLocks noGrp="1"/>
          </p:cNvSpPr>
          <p:nvPr>
            <p:ph idx="1"/>
          </p:nvPr>
        </p:nvSpPr>
        <p:spPr/>
        <p:txBody>
          <a:bodyPr/>
          <a:lstStyle/>
          <a:p>
            <a:pPr>
              <a:buNone/>
            </a:pPr>
            <a:r>
              <a:rPr lang="en-US" smtClean="0"/>
              <a:t>	Lets </a:t>
            </a:r>
            <a:r>
              <a:rPr lang="en-US" dirty="0" smtClean="0"/>
              <a:t>look at an example to see what </a:t>
            </a:r>
            <a:r>
              <a:rPr lang="en-US" smtClean="0"/>
              <a:t>you would do.</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Ergonomics</a:t>
            </a:r>
            <a:endParaRPr lang="en-CA" dirty="0"/>
          </a:p>
        </p:txBody>
      </p:sp>
    </p:spTree>
    <p:extLst>
      <p:ext uri="{BB962C8B-B14F-4D97-AF65-F5344CB8AC3E}">
        <p14:creationId xmlns:p14="http://schemas.microsoft.com/office/powerpoint/2010/main" val="527009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Ergonomics?</a:t>
            </a:r>
            <a:endParaRPr lang="en-CA" dirty="0"/>
          </a:p>
        </p:txBody>
      </p:sp>
      <p:sp>
        <p:nvSpPr>
          <p:cNvPr id="3" name="Content Placeholder 2"/>
          <p:cNvSpPr>
            <a:spLocks noGrp="1"/>
          </p:cNvSpPr>
          <p:nvPr>
            <p:ph idx="1"/>
          </p:nvPr>
        </p:nvSpPr>
        <p:spPr/>
        <p:txBody>
          <a:bodyPr/>
          <a:lstStyle/>
          <a:p>
            <a:r>
              <a:rPr lang="en-CA" dirty="0" smtClean="0"/>
              <a:t>The goal of ergonomics is to make the work environment more comfortable to improve both a workers’ health and productivity</a:t>
            </a:r>
            <a:endParaRPr lang="en-CA" dirty="0"/>
          </a:p>
        </p:txBody>
      </p:sp>
    </p:spTree>
    <p:extLst>
      <p:ext uri="{BB962C8B-B14F-4D97-AF65-F5344CB8AC3E}">
        <p14:creationId xmlns:p14="http://schemas.microsoft.com/office/powerpoint/2010/main" val="32431733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Areas of Concern</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Physical</a:t>
            </a:r>
          </a:p>
          <a:p>
            <a:pPr lvl="1"/>
            <a:r>
              <a:rPr lang="en-CA" dirty="0" smtClean="0"/>
              <a:t>Achieving a good fit between the worker and his/her workstation.</a:t>
            </a:r>
          </a:p>
          <a:p>
            <a:pPr lvl="1"/>
            <a:r>
              <a:rPr lang="en-CA" dirty="0" err="1" smtClean="0"/>
              <a:t>Eg</a:t>
            </a:r>
            <a:r>
              <a:rPr lang="en-CA" dirty="0" smtClean="0"/>
              <a:t>. Proper seating and workstation</a:t>
            </a:r>
          </a:p>
          <a:p>
            <a:r>
              <a:rPr lang="en-CA" dirty="0" smtClean="0"/>
              <a:t>Environmental</a:t>
            </a:r>
          </a:p>
          <a:p>
            <a:pPr lvl="1"/>
            <a:r>
              <a:rPr lang="en-CA" dirty="0" err="1" smtClean="0"/>
              <a:t>Eg</a:t>
            </a:r>
            <a:r>
              <a:rPr lang="en-CA" dirty="0" smtClean="0"/>
              <a:t>. Issues such as harsh lighting and glare on your screen</a:t>
            </a:r>
          </a:p>
          <a:p>
            <a:pPr lvl="1"/>
            <a:r>
              <a:rPr lang="en-CA" dirty="0" err="1" smtClean="0"/>
              <a:t>Eg</a:t>
            </a:r>
            <a:r>
              <a:rPr lang="en-CA" dirty="0" smtClean="0"/>
              <a:t>. Temperature of a room</a:t>
            </a:r>
          </a:p>
          <a:p>
            <a:r>
              <a:rPr lang="en-CA" dirty="0" smtClean="0"/>
              <a:t>Emotional</a:t>
            </a:r>
          </a:p>
          <a:p>
            <a:pPr lvl="1"/>
            <a:r>
              <a:rPr lang="en-CA" dirty="0" err="1" smtClean="0"/>
              <a:t>Eg</a:t>
            </a:r>
            <a:r>
              <a:rPr lang="en-CA" dirty="0" smtClean="0"/>
              <a:t>. Proper organization and preparation can reduce stress caused by deadlines</a:t>
            </a:r>
            <a:endParaRPr lang="en-CA" dirty="0"/>
          </a:p>
        </p:txBody>
      </p:sp>
    </p:spTree>
    <p:extLst>
      <p:ext uri="{BB962C8B-B14F-4D97-AF65-F5344CB8AC3E}">
        <p14:creationId xmlns:p14="http://schemas.microsoft.com/office/powerpoint/2010/main" val="40433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Actvity</a:t>
            </a:r>
            <a:endParaRPr lang="en-CA" dirty="0"/>
          </a:p>
        </p:txBody>
      </p:sp>
      <p:sp>
        <p:nvSpPr>
          <p:cNvPr id="3" name="Text Placeholder 2"/>
          <p:cNvSpPr>
            <a:spLocks noGrp="1"/>
          </p:cNvSpPr>
          <p:nvPr>
            <p:ph type="body" idx="2"/>
          </p:nvPr>
        </p:nvSpPr>
        <p:spPr/>
        <p:txBody>
          <a:bodyPr/>
          <a:lstStyle/>
          <a:p>
            <a:r>
              <a:rPr lang="en-CA" dirty="0" smtClean="0"/>
              <a:t>Let’s See You Try</a:t>
            </a:r>
            <a:endParaRPr lang="en-CA" dirty="0"/>
          </a:p>
        </p:txBody>
      </p:sp>
      <p:sp>
        <p:nvSpPr>
          <p:cNvPr id="4" name="Content Placeholder 3"/>
          <p:cNvSpPr>
            <a:spLocks noGrp="1"/>
          </p:cNvSpPr>
          <p:nvPr>
            <p:ph sz="half" idx="1"/>
          </p:nvPr>
        </p:nvSpPr>
        <p:spPr/>
        <p:txBody>
          <a:bodyPr/>
          <a:lstStyle/>
          <a:p>
            <a:r>
              <a:rPr lang="en-CA" dirty="0" smtClean="0"/>
              <a:t>Go the handout folder and open the File Management Exercises document</a:t>
            </a:r>
            <a:endParaRPr lang="en-CA" dirty="0"/>
          </a:p>
        </p:txBody>
      </p:sp>
    </p:spTree>
    <p:extLst>
      <p:ext uri="{BB962C8B-B14F-4D97-AF65-F5344CB8AC3E}">
        <p14:creationId xmlns:p14="http://schemas.microsoft.com/office/powerpoint/2010/main" val="27600810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Activity</a:t>
            </a:r>
            <a:endParaRPr lang="en-CA" dirty="0"/>
          </a:p>
        </p:txBody>
      </p:sp>
      <p:sp>
        <p:nvSpPr>
          <p:cNvPr id="5" name="Content Placeholder 4"/>
          <p:cNvSpPr>
            <a:spLocks noGrp="1"/>
          </p:cNvSpPr>
          <p:nvPr>
            <p:ph sz="half" idx="1"/>
          </p:nvPr>
        </p:nvSpPr>
        <p:spPr/>
        <p:txBody>
          <a:bodyPr/>
          <a:lstStyle/>
          <a:p>
            <a:r>
              <a:rPr lang="en-CA" dirty="0" smtClean="0"/>
              <a:t>Look around the lab…what is and is not ergonomically correct about this workplace?</a:t>
            </a:r>
            <a:endParaRPr lang="en-CA" dirty="0"/>
          </a:p>
        </p:txBody>
      </p:sp>
    </p:spTree>
    <p:extLst>
      <p:ext uri="{BB962C8B-B14F-4D97-AF65-F5344CB8AC3E}">
        <p14:creationId xmlns:p14="http://schemas.microsoft.com/office/powerpoint/2010/main" val="27195641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Ergonomics Case</a:t>
            </a:r>
            <a:endParaRPr lang="en-CA" dirty="0"/>
          </a:p>
        </p:txBody>
      </p:sp>
      <p:sp>
        <p:nvSpPr>
          <p:cNvPr id="5" name="Content Placeholder 4"/>
          <p:cNvSpPr>
            <a:spLocks noGrp="1"/>
          </p:cNvSpPr>
          <p:nvPr>
            <p:ph sz="half" idx="1"/>
          </p:nvPr>
        </p:nvSpPr>
        <p:spPr/>
        <p:txBody>
          <a:bodyPr>
            <a:normAutofit fontScale="92500" lnSpcReduction="10000"/>
          </a:bodyPr>
          <a:lstStyle/>
          <a:p>
            <a:pPr>
              <a:buNone/>
            </a:pPr>
            <a:r>
              <a:rPr lang="en-CA" dirty="0" smtClean="0"/>
              <a:t>	The DSBN contacted Ms. Provost to say that there have been too many injuries reported by staff at A.N. Myer.  As a result, staff absenteeism has become an issue.  She has asked you to provide 5 suggestions to reduce staff absences due to injuries. </a:t>
            </a:r>
            <a:endParaRPr lang="en-CA" dirty="0"/>
          </a:p>
        </p:txBody>
      </p:sp>
    </p:spTree>
    <p:extLst>
      <p:ext uri="{BB962C8B-B14F-4D97-AF65-F5344CB8AC3E}">
        <p14:creationId xmlns:p14="http://schemas.microsoft.com/office/powerpoint/2010/main" val="2719564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CA" dirty="0" smtClean="0"/>
              <a:t>Internal Parts of a Computer</a:t>
            </a:r>
            <a:endParaRPr lang="en-CA" dirty="0"/>
          </a:p>
        </p:txBody>
      </p:sp>
      <p:sp>
        <p:nvSpPr>
          <p:cNvPr id="4" name="Content Placeholder 3"/>
          <p:cNvSpPr>
            <a:spLocks noGrp="1"/>
          </p:cNvSpPr>
          <p:nvPr>
            <p:ph idx="1"/>
          </p:nvPr>
        </p:nvSpPr>
        <p:spPr/>
        <p:txBody>
          <a:bodyPr/>
          <a:lstStyle/>
          <a:p>
            <a:endParaRPr lang="en-CA"/>
          </a:p>
        </p:txBody>
      </p:sp>
    </p:spTree>
    <p:extLst>
      <p:ext uri="{BB962C8B-B14F-4D97-AF65-F5344CB8AC3E}">
        <p14:creationId xmlns:p14="http://schemas.microsoft.com/office/powerpoint/2010/main" val="3312462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CA" dirty="0" smtClean="0"/>
              <a:t>Motherboard</a:t>
            </a:r>
            <a:endParaRPr lang="en-CA" dirty="0"/>
          </a:p>
        </p:txBody>
      </p:sp>
      <p:sp>
        <p:nvSpPr>
          <p:cNvPr id="7172" name="Content Placeholder 2"/>
          <p:cNvSpPr>
            <a:spLocks noGrp="1"/>
          </p:cNvSpPr>
          <p:nvPr>
            <p:ph idx="1"/>
          </p:nvPr>
        </p:nvSpPr>
        <p:spPr/>
        <p:txBody>
          <a:bodyPr>
            <a:normAutofit/>
          </a:bodyPr>
          <a:lstStyle/>
          <a:p>
            <a:r>
              <a:rPr lang="en-CA" sz="2400" dirty="0" smtClean="0"/>
              <a:t>A collection of devices (together on one large circuit board) that control the flow of data and operating electricity for all the primary components in a device</a:t>
            </a:r>
          </a:p>
        </p:txBody>
      </p:sp>
      <p:pic>
        <p:nvPicPr>
          <p:cNvPr id="7173" name="Picture 4" descr="motherboar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133600"/>
            <a:ext cx="300037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6291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486</TotalTime>
  <Words>3024</Words>
  <Application>Microsoft Office PowerPoint</Application>
  <PresentationFormat>On-screen Show (4:3)</PresentationFormat>
  <Paragraphs>346</Paragraphs>
  <Slides>71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Calibri</vt:lpstr>
      <vt:lpstr>Verdana</vt:lpstr>
      <vt:lpstr>Wingdings 2</vt:lpstr>
      <vt:lpstr>Aspect</vt:lpstr>
      <vt:lpstr>Unit 1</vt:lpstr>
      <vt:lpstr>File Management</vt:lpstr>
      <vt:lpstr>What is File Management?</vt:lpstr>
      <vt:lpstr>Benefits of File Management</vt:lpstr>
      <vt:lpstr>Where do I start? </vt:lpstr>
      <vt:lpstr>Tips to Remember</vt:lpstr>
      <vt:lpstr>Actvity</vt:lpstr>
      <vt:lpstr>Internal Parts of a Computer</vt:lpstr>
      <vt:lpstr>Motherboard</vt:lpstr>
      <vt:lpstr>CPU</vt:lpstr>
      <vt:lpstr>Fan</vt:lpstr>
      <vt:lpstr>Power Supply</vt:lpstr>
      <vt:lpstr>Hard Drive</vt:lpstr>
      <vt:lpstr>RAM</vt:lpstr>
      <vt:lpstr>Expansion Slot</vt:lpstr>
      <vt:lpstr>Expansion Card (Adaptor)</vt:lpstr>
      <vt:lpstr>Ports</vt:lpstr>
      <vt:lpstr>Let’s get more information</vt:lpstr>
      <vt:lpstr>Inside an Iphone</vt:lpstr>
      <vt:lpstr>Inside an Iphone</vt:lpstr>
      <vt:lpstr>Microsoft Surface Pro</vt:lpstr>
      <vt:lpstr>Hardware and Software</vt:lpstr>
      <vt:lpstr>Hardware</vt:lpstr>
      <vt:lpstr>Software</vt:lpstr>
      <vt:lpstr>Speed and Memory of Computing Devices</vt:lpstr>
      <vt:lpstr>Speed</vt:lpstr>
      <vt:lpstr>Memory </vt:lpstr>
      <vt:lpstr>Activity</vt:lpstr>
      <vt:lpstr>How is this used in Business?</vt:lpstr>
      <vt:lpstr>Various Devices</vt:lpstr>
      <vt:lpstr>Actvity</vt:lpstr>
      <vt:lpstr>Electronic Research</vt:lpstr>
      <vt:lpstr>Picking the right search terms</vt:lpstr>
      <vt:lpstr>Let’s Demonstrate</vt:lpstr>
      <vt:lpstr>How Does Google Work?</vt:lpstr>
      <vt:lpstr>How to Create Effective Search Terms</vt:lpstr>
      <vt:lpstr>Keywords</vt:lpstr>
      <vt:lpstr>Maybe Words</vt:lpstr>
      <vt:lpstr>Missing Words</vt:lpstr>
      <vt:lpstr>Unnecessary Words</vt:lpstr>
      <vt:lpstr>Our New Query</vt:lpstr>
      <vt:lpstr>Activity</vt:lpstr>
      <vt:lpstr>What Matters in a Query</vt:lpstr>
      <vt:lpstr>Understanding Search Results The Search Page</vt:lpstr>
      <vt:lpstr>Let’s Try</vt:lpstr>
      <vt:lpstr>Search Results</vt:lpstr>
      <vt:lpstr>Activity</vt:lpstr>
      <vt:lpstr>Evaluating Credible Sources</vt:lpstr>
      <vt:lpstr>Evaluating Credible Sources</vt:lpstr>
      <vt:lpstr>Evaluating Credible Sources</vt:lpstr>
      <vt:lpstr>Evaluating Credible Sources</vt:lpstr>
      <vt:lpstr>Identifying Credible Sources</vt:lpstr>
      <vt:lpstr>Identifying Credible Sources</vt:lpstr>
      <vt:lpstr>Activity</vt:lpstr>
      <vt:lpstr>Referencing Electronic Searches</vt:lpstr>
      <vt:lpstr>Styles of Referencing</vt:lpstr>
      <vt:lpstr>Citing Electronic Sources APA Style</vt:lpstr>
      <vt:lpstr>Citing Electronic Sources APA Style</vt:lpstr>
      <vt:lpstr>Citing Electronic Sources APA Style</vt:lpstr>
      <vt:lpstr>Citing Electronic Sources APA Style</vt:lpstr>
      <vt:lpstr>Citing Electronic Sources APA Style</vt:lpstr>
      <vt:lpstr>Business Reports</vt:lpstr>
      <vt:lpstr>What is a Business Report?</vt:lpstr>
      <vt:lpstr>Parts of a Business Report</vt:lpstr>
      <vt:lpstr>What is a Business Case?</vt:lpstr>
      <vt:lpstr>Sample Case</vt:lpstr>
      <vt:lpstr>Ergonomics</vt:lpstr>
      <vt:lpstr>What is Ergonomics?</vt:lpstr>
      <vt:lpstr>Areas of Concern</vt:lpstr>
      <vt:lpstr>Activity</vt:lpstr>
      <vt:lpstr>Ergonomics Case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dc:title>
  <dc:creator>jtc</dc:creator>
  <cp:lastModifiedBy>Wiggins, Andrea</cp:lastModifiedBy>
  <cp:revision>61</cp:revision>
  <cp:lastPrinted>2014-09-04T13:32:33Z</cp:lastPrinted>
  <dcterms:created xsi:type="dcterms:W3CDTF">2006-08-16T00:00:00Z</dcterms:created>
  <dcterms:modified xsi:type="dcterms:W3CDTF">2016-09-02T14:45:29Z</dcterms:modified>
</cp:coreProperties>
</file>