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718" autoAdjust="0"/>
  </p:normalViewPr>
  <p:slideViewPr>
    <p:cSldViewPr>
      <p:cViewPr varScale="1">
        <p:scale>
          <a:sx n="71" d="100"/>
          <a:sy n="71" d="100"/>
        </p:scale>
        <p:origin x="-4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6A1A1E-8DBD-42FD-8754-DDCADE5F6240}" type="datetimeFigureOut">
              <a:rPr lang="en-US" smtClean="0"/>
              <a:pPr/>
              <a:t>9/23/2014</a:t>
            </a:fld>
            <a:endParaRPr lang="en-CA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9D3D9D-4E7C-4E50-9404-D031E96723A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A1A1E-8DBD-42FD-8754-DDCADE5F6240}" type="datetimeFigureOut">
              <a:rPr lang="en-US" smtClean="0"/>
              <a:pPr/>
              <a:t>9/23/2014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3D9D-4E7C-4E50-9404-D031E96723A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A1A1E-8DBD-42FD-8754-DDCADE5F6240}" type="datetimeFigureOut">
              <a:rPr lang="en-US" smtClean="0"/>
              <a:pPr/>
              <a:t>9/23/2014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3D9D-4E7C-4E50-9404-D031E96723A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A1A1E-8DBD-42FD-8754-DDCADE5F6240}" type="datetimeFigureOut">
              <a:rPr lang="en-US" smtClean="0"/>
              <a:pPr/>
              <a:t>9/23/2014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3D9D-4E7C-4E50-9404-D031E96723A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A1A1E-8DBD-42FD-8754-DDCADE5F6240}" type="datetimeFigureOut">
              <a:rPr lang="en-US" smtClean="0"/>
              <a:pPr/>
              <a:t>9/23/2014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3D9D-4E7C-4E50-9404-D031E96723A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A1A1E-8DBD-42FD-8754-DDCADE5F6240}" type="datetimeFigureOut">
              <a:rPr lang="en-US" smtClean="0"/>
              <a:pPr/>
              <a:t>9/23/2014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3D9D-4E7C-4E50-9404-D031E96723A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A1A1E-8DBD-42FD-8754-DDCADE5F6240}" type="datetimeFigureOut">
              <a:rPr lang="en-US" smtClean="0"/>
              <a:pPr/>
              <a:t>9/23/2014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3D9D-4E7C-4E50-9404-D031E96723A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A1A1E-8DBD-42FD-8754-DDCADE5F6240}" type="datetimeFigureOut">
              <a:rPr lang="en-US" smtClean="0"/>
              <a:pPr/>
              <a:t>9/23/2014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3D9D-4E7C-4E50-9404-D031E96723A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A1A1E-8DBD-42FD-8754-DDCADE5F6240}" type="datetimeFigureOut">
              <a:rPr lang="en-US" smtClean="0"/>
              <a:pPr/>
              <a:t>9/23/2014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3D9D-4E7C-4E50-9404-D031E96723A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16A1A1E-8DBD-42FD-8754-DDCADE5F6240}" type="datetimeFigureOut">
              <a:rPr lang="en-US" smtClean="0"/>
              <a:pPr/>
              <a:t>9/23/2014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3D9D-4E7C-4E50-9404-D031E96723A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6A1A1E-8DBD-42FD-8754-DDCADE5F6240}" type="datetimeFigureOut">
              <a:rPr lang="en-US" smtClean="0"/>
              <a:pPr/>
              <a:t>9/23/2014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9D3D9D-4E7C-4E50-9404-D031E96723A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16A1A1E-8DBD-42FD-8754-DDCADE5F6240}" type="datetimeFigureOut">
              <a:rPr lang="en-US" smtClean="0"/>
              <a:pPr/>
              <a:t>9/23/2014</a:t>
            </a:fld>
            <a:endParaRPr lang="en-CA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99D3D9D-4E7C-4E50-9404-D031E96723A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643050"/>
            <a:ext cx="6172200" cy="2000264"/>
          </a:xfrm>
        </p:spPr>
        <p:txBody>
          <a:bodyPr>
            <a:normAutofit/>
          </a:bodyPr>
          <a:lstStyle/>
          <a:p>
            <a:pPr algn="l"/>
            <a:r>
              <a:rPr lang="en-CA" sz="3600" cap="none" dirty="0" smtClean="0">
                <a:ln w="28575">
                  <a:solidFill>
                    <a:schemeClr val="tx2"/>
                  </a:solidFill>
                </a:ln>
                <a:solidFill>
                  <a:srgbClr val="3366FF"/>
                </a:solidFill>
                <a:effectLst/>
                <a:latin typeface="Arial" pitchFamily="34" charset="0"/>
                <a:cs typeface="Arial" pitchFamily="34" charset="0"/>
              </a:rPr>
              <a:t>Unit 2</a:t>
            </a:r>
            <a:r>
              <a:rPr lang="en-CA" sz="3600" cap="none" dirty="0" smtClean="0">
                <a:ln w="28575">
                  <a:solidFill>
                    <a:schemeClr val="tx2"/>
                  </a:solidFill>
                </a:ln>
                <a:solidFill>
                  <a:srgbClr val="3366FF"/>
                </a:solidFill>
                <a:effectLst/>
                <a:latin typeface="Cambria" pitchFamily="18" charset="0"/>
                <a:cs typeface="Arial" pitchFamily="34" charset="0"/>
              </a:rPr>
              <a:t>: </a:t>
            </a:r>
            <a:br>
              <a:rPr lang="en-CA" sz="3600" cap="none" dirty="0" smtClean="0">
                <a:ln w="28575">
                  <a:solidFill>
                    <a:schemeClr val="tx2"/>
                  </a:solidFill>
                </a:ln>
                <a:solidFill>
                  <a:srgbClr val="3366FF"/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lang="en-CA" sz="3600" cap="none" dirty="0" smtClean="0">
                <a:ln w="28575">
                  <a:solidFill>
                    <a:schemeClr val="tx2"/>
                  </a:solidFill>
                </a:ln>
                <a:solidFill>
                  <a:srgbClr val="3366FF"/>
                </a:solidFill>
                <a:effectLst/>
                <a:latin typeface="Cambria" pitchFamily="18" charset="0"/>
                <a:cs typeface="Arial" pitchFamily="34" charset="0"/>
              </a:rPr>
              <a:t>Productivity Software</a:t>
            </a:r>
            <a:endParaRPr lang="en-CA" sz="3600" cap="none" dirty="0">
              <a:ln w="28575">
                <a:solidFill>
                  <a:schemeClr val="tx2"/>
                </a:solidFill>
              </a:ln>
              <a:solidFill>
                <a:srgbClr val="3366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Microsoft Excel</a:t>
            </a:r>
          </a:p>
          <a:p>
            <a:r>
              <a:rPr lang="en-CA" dirty="0" smtClean="0"/>
              <a:t>Corel Quattro Pro</a:t>
            </a:r>
          </a:p>
          <a:p>
            <a:r>
              <a:rPr lang="en-CA" dirty="0" smtClean="0"/>
              <a:t>Mac Numbers</a:t>
            </a:r>
          </a:p>
          <a:p>
            <a:r>
              <a:rPr lang="en-CA" dirty="0" smtClean="0"/>
              <a:t>Open Office </a:t>
            </a:r>
            <a:r>
              <a:rPr lang="en-CA" dirty="0" err="1" smtClean="0"/>
              <a:t>Calc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Examples of Spreadsheet Software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3009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Parts of a Spreadsheet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Explanations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Screen Shot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The cursor on a spreadsheet is called a ‘cell selector’</a:t>
            </a:r>
          </a:p>
          <a:p>
            <a:r>
              <a:rPr lang="en-CA" dirty="0" smtClean="0"/>
              <a:t>The cell selector has a heavy black outline which surrounds the active cell</a:t>
            </a:r>
          </a:p>
          <a:p>
            <a:r>
              <a:rPr lang="en-CA" dirty="0" smtClean="0"/>
              <a:t>The cell address of the active cell will appear in the name box or address box at the far left below the toolbar</a:t>
            </a:r>
          </a:p>
          <a:p>
            <a:r>
              <a:rPr lang="en-CA" dirty="0" smtClean="0"/>
              <a:t>A block of adjoining cells is called a range</a:t>
            </a:r>
            <a:endParaRPr lang="en-CA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1868358"/>
            <a:ext cx="4041775" cy="309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77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Cell Alignment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4797152"/>
            <a:ext cx="4041775" cy="18002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6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6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</a:t>
            </a:r>
            <a:r>
              <a:rPr lang="en-US" sz="6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to use the ‘Centre Across Selection’ option, you must first highlight the item to be centered together with all of the columns you would like to </a:t>
            </a:r>
            <a:r>
              <a:rPr lang="en-US" sz="6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</a:t>
            </a: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across. This option can only be performed on ONE row at a time.</a:t>
            </a:r>
            <a:r>
              <a:rPr lang="en-US" sz="5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5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sz="5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CA" dirty="0" smtClean="0"/>
              <a:t>There are many options for alignment both within cells and across cells</a:t>
            </a:r>
          </a:p>
          <a:p>
            <a:r>
              <a:rPr lang="en-CA" dirty="0" smtClean="0"/>
              <a:t>To change the alignment of the contents of any cell, the cells to be changed must first be selected</a:t>
            </a:r>
          </a:p>
          <a:p>
            <a:r>
              <a:rPr lang="en-CA" dirty="0" smtClean="0"/>
              <a:t>After selecting the cells to change, click on the alignment option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055" y="3019896"/>
            <a:ext cx="1509638" cy="78645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6" y="2276872"/>
            <a:ext cx="4391470" cy="2298039"/>
          </a:xfrm>
        </p:spPr>
      </p:pic>
    </p:spTree>
    <p:extLst>
      <p:ext uri="{BB962C8B-B14F-4D97-AF65-F5344CB8AC3E}">
        <p14:creationId xmlns:p14="http://schemas.microsoft.com/office/powerpoint/2010/main" val="3072268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Formulas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115144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An equal sign ‘=‘ must be placed at the beginning of a formula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Example Formulas: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Formulas are used to perform calculations on entered values</a:t>
            </a:r>
          </a:p>
          <a:p>
            <a:r>
              <a:rPr lang="en-CA" dirty="0" smtClean="0"/>
              <a:t>Basic formulas use math operators:</a:t>
            </a:r>
          </a:p>
          <a:p>
            <a:pPr lvl="1"/>
            <a:r>
              <a:rPr lang="en-US" dirty="0"/>
              <a:t>Add	</a:t>
            </a:r>
            <a:r>
              <a:rPr lang="en-US" dirty="0" smtClean="0"/>
              <a:t>+</a:t>
            </a:r>
            <a:endParaRPr lang="en-CA" dirty="0"/>
          </a:p>
          <a:p>
            <a:pPr lvl="1"/>
            <a:r>
              <a:rPr lang="en-US" dirty="0"/>
              <a:t>Subtract	-</a:t>
            </a:r>
            <a:endParaRPr lang="en-CA" dirty="0"/>
          </a:p>
          <a:p>
            <a:pPr lvl="1"/>
            <a:r>
              <a:rPr lang="en-US" dirty="0"/>
              <a:t>Multiply	*</a:t>
            </a:r>
            <a:endParaRPr lang="en-CA" dirty="0"/>
          </a:p>
          <a:p>
            <a:pPr lvl="1"/>
            <a:r>
              <a:rPr lang="en-US" dirty="0"/>
              <a:t>Divide	 </a:t>
            </a:r>
            <a:r>
              <a:rPr lang="en-US" dirty="0" smtClean="0"/>
              <a:t>/</a:t>
            </a:r>
            <a:endParaRPr lang="en-CA" dirty="0"/>
          </a:p>
          <a:p>
            <a:pPr lvl="1"/>
            <a:r>
              <a:rPr lang="en-US" dirty="0"/>
              <a:t>Exponent	^</a:t>
            </a:r>
            <a:endParaRPr lang="en-CA" dirty="0"/>
          </a:p>
          <a:p>
            <a:pPr lvl="1"/>
            <a:r>
              <a:rPr lang="en-US" dirty="0"/>
              <a:t>Brackets	( </a:t>
            </a:r>
            <a:r>
              <a:rPr lang="en-US" dirty="0" smtClean="0"/>
              <a:t>)</a:t>
            </a:r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smtClean="0"/>
              <a:t>=4+4</a:t>
            </a:r>
          </a:p>
          <a:p>
            <a:r>
              <a:rPr lang="en-CA" dirty="0" smtClean="0"/>
              <a:t>=2^2</a:t>
            </a:r>
          </a:p>
          <a:p>
            <a:r>
              <a:rPr lang="en-CA" dirty="0" smtClean="0"/>
              <a:t>=4(3+3)+1</a:t>
            </a:r>
          </a:p>
          <a:p>
            <a:r>
              <a:rPr lang="en-CA" dirty="0" smtClean="0"/>
              <a:t>=A1/A6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1807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Functions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Screen Shot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= </a:t>
            </a:r>
            <a:r>
              <a:rPr lang="en-US" dirty="0" smtClean="0"/>
              <a:t>sum  (range </a:t>
            </a:r>
            <a:r>
              <a:rPr lang="en-US" dirty="0"/>
              <a:t>to be added)</a:t>
            </a:r>
          </a:p>
          <a:p>
            <a:r>
              <a:rPr lang="en-US" dirty="0"/>
              <a:t>= </a:t>
            </a:r>
            <a:r>
              <a:rPr lang="en-US" dirty="0" smtClean="0"/>
              <a:t>average  (</a:t>
            </a:r>
            <a:r>
              <a:rPr lang="en-US" dirty="0"/>
              <a:t>range to be averaged)</a:t>
            </a:r>
          </a:p>
          <a:p>
            <a:r>
              <a:rPr lang="en-US" dirty="0"/>
              <a:t>= </a:t>
            </a:r>
            <a:r>
              <a:rPr lang="en-US" dirty="0" smtClean="0"/>
              <a:t>count  (</a:t>
            </a:r>
            <a:r>
              <a:rPr lang="en-US" dirty="0"/>
              <a:t>range to be counted)</a:t>
            </a:r>
          </a:p>
          <a:p>
            <a:r>
              <a:rPr lang="en-US" dirty="0"/>
              <a:t>= </a:t>
            </a:r>
            <a:r>
              <a:rPr lang="en-US" dirty="0" smtClean="0"/>
              <a:t>max  (</a:t>
            </a:r>
            <a:r>
              <a:rPr lang="en-US" dirty="0"/>
              <a:t>range to find the maximum number)</a:t>
            </a:r>
          </a:p>
          <a:p>
            <a:r>
              <a:rPr lang="en-US" dirty="0"/>
              <a:t>= </a:t>
            </a:r>
            <a:r>
              <a:rPr lang="en-US" dirty="0" smtClean="0"/>
              <a:t>min  (</a:t>
            </a:r>
            <a:r>
              <a:rPr lang="en-US" dirty="0"/>
              <a:t>range to find the minimum number)</a:t>
            </a:r>
          </a:p>
          <a:p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1632370"/>
            <a:ext cx="4041775" cy="356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35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Headers/Footers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Screen Shot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CA" dirty="0" smtClean="0"/>
              <a:t>Insert – Header &amp; Footer</a:t>
            </a:r>
          </a:p>
          <a:p>
            <a:r>
              <a:rPr lang="en-CA" dirty="0" smtClean="0"/>
              <a:t>Your name must appear in either a Header, or a Footer on ALL printed spreadsheet material</a:t>
            </a:r>
          </a:p>
          <a:p>
            <a:r>
              <a:rPr lang="en-CA" dirty="0" smtClean="0"/>
              <a:t>Print Preview is the only way you can view Headers &amp; Footers, and the only way to make sure your document is ONE PAGE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550936" y="2538909"/>
            <a:ext cx="4041774" cy="59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35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Cell Formatting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Screen Shot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CA" dirty="0" smtClean="0"/>
              <a:t>Right click on the mouse</a:t>
            </a:r>
          </a:p>
          <a:p>
            <a:r>
              <a:rPr lang="en-CA" dirty="0" smtClean="0"/>
              <a:t>Cell Format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438199" y="1416050"/>
            <a:ext cx="4248601" cy="348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1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IF Statements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085184"/>
            <a:ext cx="4040188" cy="1087016"/>
          </a:xfrm>
        </p:spPr>
        <p:txBody>
          <a:bodyPr>
            <a:no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IF statement is a logical Function which sets up a conditional statement to test data. The truth or falsity of the condition will determine the results of the statement.</a:t>
            </a:r>
            <a:endParaRPr lang="en-CA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Screen Shot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79512" y="1444294"/>
            <a:ext cx="4317876" cy="280918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026291" y="1700808"/>
            <a:ext cx="4660510" cy="302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48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Importing a Chart into Word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Open </a:t>
            </a:r>
            <a:r>
              <a:rPr lang="en-US" dirty="0"/>
              <a:t>any Excel spreadsheet file.</a:t>
            </a:r>
          </a:p>
          <a:p>
            <a:r>
              <a:rPr lang="en-US" dirty="0" smtClean="0"/>
              <a:t>Highlight </a:t>
            </a:r>
            <a:r>
              <a:rPr lang="en-US" dirty="0"/>
              <a:t>the chart to be imported into Word.</a:t>
            </a:r>
          </a:p>
          <a:p>
            <a:r>
              <a:rPr lang="en-US" dirty="0" smtClean="0"/>
              <a:t>Copy </a:t>
            </a:r>
            <a:r>
              <a:rPr lang="en-US" dirty="0"/>
              <a:t>this chart to the Clipboard. [CTRL C]</a:t>
            </a:r>
          </a:p>
          <a:p>
            <a:r>
              <a:rPr lang="en-US" dirty="0" smtClean="0"/>
              <a:t>Open </a:t>
            </a:r>
            <a:r>
              <a:rPr lang="en-US" dirty="0"/>
              <a:t>MS Word, place the cursor where you would like the chart to appear.</a:t>
            </a:r>
          </a:p>
          <a:p>
            <a:r>
              <a:rPr lang="en-US" dirty="0" smtClean="0"/>
              <a:t>Paste</a:t>
            </a:r>
            <a:r>
              <a:rPr lang="en-US" dirty="0"/>
              <a:t>!  [CTRL V]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4558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Sorting Data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From the Home Tab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From the Data Tab</a:t>
            </a:r>
            <a:endParaRPr lang="en-CA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0944" y="2492896"/>
            <a:ext cx="4046444" cy="1555229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492896"/>
            <a:ext cx="4041775" cy="152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9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Word Processing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Microsoft Word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07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en-US" sz="2800" kern="0" dirty="0">
                <a:solidFill>
                  <a:srgbClr val="003366"/>
                </a:solidFill>
                <a:latin typeface="Arial"/>
              </a:rPr>
              <a:t>Software that allows one to enter, store, retrieve, and manipulate large amounts of data.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en-US" sz="2800" kern="0" dirty="0">
                <a:solidFill>
                  <a:srgbClr val="003366"/>
                </a:solidFill>
                <a:latin typeface="Arial"/>
              </a:rPr>
              <a:t>Electronic filing system</a:t>
            </a:r>
            <a:endParaRPr lang="en-CA" sz="2800" kern="0" dirty="0">
              <a:solidFill>
                <a:srgbClr val="003366"/>
              </a:solidFill>
              <a:latin typeface="Arial"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 Database?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4594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en-US" sz="2800" kern="0" dirty="0">
                <a:solidFill>
                  <a:srgbClr val="003366"/>
                </a:solidFill>
                <a:latin typeface="Arial"/>
              </a:rPr>
              <a:t>For Example??? 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Tx/>
              <a:buChar char="–"/>
            </a:pPr>
            <a:r>
              <a:rPr lang="en-US" sz="2400" kern="0" dirty="0">
                <a:solidFill>
                  <a:srgbClr val="003366"/>
                </a:solidFill>
                <a:latin typeface="Arial"/>
              </a:rPr>
              <a:t>A salesperson can keep track of client information.  All of this information can also be linked, such as: their contact info., products they are interested in purchasing, personal info., notes related to discussions with them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Tx/>
              <a:buChar char="–"/>
            </a:pPr>
            <a:endParaRPr lang="en-US" sz="2400" kern="0" dirty="0">
              <a:solidFill>
                <a:srgbClr val="003366"/>
              </a:solidFill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en-US" sz="2800" kern="0" dirty="0">
                <a:solidFill>
                  <a:srgbClr val="003366"/>
                </a:solidFill>
                <a:latin typeface="Arial"/>
              </a:rPr>
              <a:t>Can you think of any?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Real World Application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9846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en-US" sz="2800" kern="0" dirty="0">
                <a:solidFill>
                  <a:srgbClr val="003366"/>
                </a:solidFill>
                <a:latin typeface="Arial"/>
              </a:rPr>
              <a:t>You can create a database on any topic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en-US" sz="2800" kern="0" dirty="0">
                <a:solidFill>
                  <a:srgbClr val="003366"/>
                </a:solidFill>
                <a:latin typeface="Arial"/>
              </a:rPr>
              <a:t>You can use the information to: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Tx/>
              <a:buChar char="–"/>
            </a:pPr>
            <a:r>
              <a:rPr lang="en-US" sz="2400" kern="0" dirty="0">
                <a:solidFill>
                  <a:srgbClr val="003366"/>
                </a:solidFill>
                <a:latin typeface="Arial"/>
              </a:rPr>
              <a:t>Create Reports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Tx/>
              <a:buChar char="–"/>
            </a:pPr>
            <a:r>
              <a:rPr lang="en-US" sz="2400" kern="0" dirty="0">
                <a:solidFill>
                  <a:srgbClr val="003366"/>
                </a:solidFill>
                <a:latin typeface="Arial"/>
              </a:rPr>
              <a:t>Search for specific information within the database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Tx/>
              <a:buChar char="–"/>
            </a:pPr>
            <a:r>
              <a:rPr lang="en-US" sz="2400" kern="0" dirty="0">
                <a:solidFill>
                  <a:srgbClr val="003366"/>
                </a:solidFill>
                <a:latin typeface="Arial"/>
              </a:rPr>
              <a:t>Prepare select information into various formats</a:t>
            </a:r>
            <a:endParaRPr lang="en-CA" sz="2400" kern="0" dirty="0">
              <a:solidFill>
                <a:srgbClr val="003366"/>
              </a:solidFill>
              <a:latin typeface="Arial"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Flexibility of Databases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6839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en-US" sz="2800" kern="0" dirty="0">
                <a:solidFill>
                  <a:srgbClr val="003366"/>
                </a:solidFill>
                <a:latin typeface="Arial"/>
              </a:rPr>
              <a:t>Microsoft Access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en-US" sz="2800" kern="0" dirty="0" err="1">
                <a:solidFill>
                  <a:srgbClr val="003366"/>
                </a:solidFill>
                <a:latin typeface="Arial"/>
              </a:rPr>
              <a:t>Filemaker</a:t>
            </a:r>
            <a:r>
              <a:rPr lang="en-US" sz="2800" kern="0" dirty="0">
                <a:solidFill>
                  <a:srgbClr val="003366"/>
                </a:solidFill>
                <a:latin typeface="Arial"/>
              </a:rPr>
              <a:t> Pro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en-US" sz="2800" kern="0" dirty="0" err="1">
                <a:solidFill>
                  <a:srgbClr val="003366"/>
                </a:solidFill>
                <a:latin typeface="Arial"/>
              </a:rPr>
              <a:t>Maximizer</a:t>
            </a:r>
            <a:endParaRPr lang="en-US" sz="2800" kern="0" dirty="0">
              <a:solidFill>
                <a:srgbClr val="003366"/>
              </a:solidFill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en-US" sz="2800" kern="0" dirty="0">
                <a:solidFill>
                  <a:srgbClr val="003366"/>
                </a:solidFill>
                <a:latin typeface="Arial"/>
              </a:rPr>
              <a:t>Can you think of any???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en-US" sz="2800" kern="0" dirty="0">
                <a:solidFill>
                  <a:srgbClr val="003366"/>
                </a:solidFill>
                <a:latin typeface="Arial"/>
              </a:rPr>
              <a:t>How are PDA’s changing the way database programs are used?</a:t>
            </a:r>
            <a:endParaRPr lang="en-CA" sz="2800" kern="0" dirty="0">
              <a:solidFill>
                <a:srgbClr val="003366"/>
              </a:solidFill>
              <a:latin typeface="Arial"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Database Programs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373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A type of </a:t>
            </a:r>
            <a:r>
              <a:rPr lang="en-CA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Application software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that is used for producing any sort of text or printable material</a:t>
            </a:r>
          </a:p>
          <a:p>
            <a:pPr>
              <a:spcBef>
                <a:spcPts val="0"/>
              </a:spcBef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word processors allow the user to perform a number of functions with text-based documents, including:</a:t>
            </a:r>
          </a:p>
          <a:p>
            <a:pPr lvl="2">
              <a:spcBef>
                <a:spcPts val="0"/>
              </a:spcBef>
              <a:buSzPct val="100000"/>
              <a:buFont typeface="Wingdings" pitchFamily="2" charset="2"/>
              <a:buChar char=""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producing or creating</a:t>
            </a:r>
          </a:p>
          <a:p>
            <a:pPr lvl="2">
              <a:spcBef>
                <a:spcPts val="0"/>
              </a:spcBef>
              <a:buSzPct val="100000"/>
              <a:buFont typeface="Wingdings" pitchFamily="2" charset="2"/>
              <a:buChar char=""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editing</a:t>
            </a:r>
          </a:p>
          <a:p>
            <a:pPr lvl="2">
              <a:spcBef>
                <a:spcPts val="0"/>
              </a:spcBef>
              <a:buSzPct val="100000"/>
              <a:buFont typeface="Wingdings" pitchFamily="2" charset="2"/>
              <a:buChar char=""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formatting</a:t>
            </a:r>
          </a:p>
          <a:p>
            <a:pPr lvl="2">
              <a:spcBef>
                <a:spcPts val="0"/>
              </a:spcBef>
              <a:buSzPct val="100000"/>
              <a:buFont typeface="Wingdings" pitchFamily="2" charset="2"/>
              <a:buChar char=""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printing</a:t>
            </a:r>
          </a:p>
          <a:p>
            <a:pPr lvl="2">
              <a:spcBef>
                <a:spcPts val="0"/>
              </a:spcBef>
              <a:buSzPct val="100000"/>
              <a:buFont typeface="Wingdings" pitchFamily="2" charset="2"/>
              <a:buChar char=""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saving</a:t>
            </a:r>
          </a:p>
          <a:p>
            <a:pPr lvl="2">
              <a:spcBef>
                <a:spcPts val="0"/>
              </a:spcBef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CA" sz="2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Question:</a:t>
            </a:r>
          </a:p>
          <a:p>
            <a:pPr lvl="1">
              <a:spcBef>
                <a:spcPts val="0"/>
              </a:spcBef>
              <a:buSzPct val="100000"/>
              <a:buFont typeface="Wingdings" pitchFamily="2" charset="2"/>
              <a:buChar char=""/>
            </a:pPr>
            <a:r>
              <a:rPr lang="en-CA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What are some of the things that you can think of that a Word Processor can be used for or used to create?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 Word Processor?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ct val="100000"/>
              <a:buFont typeface="Wingdings" pitchFamily="2" charset="2"/>
              <a:buChar char="ü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school assignments, essays, reports, etc.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00000"/>
              <a:buFont typeface="Wingdings" pitchFamily="2" charset="2"/>
              <a:buChar char="ü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memos, brochures, resumes, etc.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00000"/>
              <a:buFont typeface="Wingdings" pitchFamily="2" charset="2"/>
              <a:buChar char="ü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flyers, posters or ads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00000"/>
              <a:buFont typeface="Wingdings" pitchFamily="2" charset="2"/>
              <a:buChar char="ü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tables, charts or visual diagrams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00000"/>
              <a:buFont typeface="Wingdings" pitchFamily="2" charset="2"/>
              <a:buChar char="ü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pictures or graphics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00000"/>
              <a:buFont typeface="Wingdings" pitchFamily="2" charset="2"/>
              <a:buChar char="ü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address envelopes, create labels, etc.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00000"/>
              <a:buFont typeface="Wingdings" pitchFamily="2" charset="2"/>
              <a:buChar char="ü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content to be imported into web pages</a:t>
            </a:r>
          </a:p>
          <a:p>
            <a:pPr>
              <a:spcBef>
                <a:spcPts val="0"/>
              </a:spcBef>
              <a:buSzPct val="100000"/>
              <a:buFont typeface="Wingdings" pitchFamily="2" charset="2"/>
              <a:buChar char="ü"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00000"/>
              <a:buFont typeface="Wingdings" pitchFamily="2" charset="2"/>
              <a:buChar char="Ä"/>
            </a:pPr>
            <a:r>
              <a:rPr lang="en-CA" sz="2000" i="1" dirty="0" smtClean="0">
                <a:latin typeface="Arial" pitchFamily="34" charset="0"/>
                <a:cs typeface="Arial" pitchFamily="34" charset="0"/>
              </a:rPr>
              <a:t>any other activity or task that requires text, graphics or printed hard copy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C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Common Uses of Word Processors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Microsoft Word (Windows PC)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Apple Pages (Mac)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Corel WordPerfect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OpenOffice Writer (online open source or free)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Microsoft Works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Microsoft WordPad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Google Docs (online open source or free)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Notepad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AbiWord (online open source or free)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etc.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Examples of Word Processors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Spreadsheets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Microsoft Excel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09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program that allows you to input numbers in to a table and perform calculations with them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 Spreadsheet?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837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Reduces work or time</a:t>
            </a:r>
          </a:p>
          <a:p>
            <a:pPr lvl="1"/>
            <a:r>
              <a:rPr lang="en-CA" dirty="0" smtClean="0"/>
              <a:t>The calculations can be used in other pages or parts</a:t>
            </a:r>
          </a:p>
          <a:p>
            <a:pPr lvl="1"/>
            <a:r>
              <a:rPr lang="en-CA" dirty="0" smtClean="0"/>
              <a:t>Only have to create once…”copy and paste”</a:t>
            </a:r>
          </a:p>
          <a:p>
            <a:pPr lvl="1"/>
            <a:r>
              <a:rPr lang="en-CA" dirty="0" smtClean="0"/>
              <a:t>By updating one value, multiple calculations can be automatically updated</a:t>
            </a:r>
          </a:p>
          <a:p>
            <a:r>
              <a:rPr lang="en-CA" dirty="0" smtClean="0"/>
              <a:t>Functionality and versatility</a:t>
            </a:r>
          </a:p>
          <a:p>
            <a:pPr lvl="1"/>
            <a:r>
              <a:rPr lang="en-CA" dirty="0" smtClean="0"/>
              <a:t>Can be manipulated, changed or altered (as compared to a pencil and paper table)</a:t>
            </a:r>
          </a:p>
          <a:p>
            <a:r>
              <a:rPr lang="en-CA" dirty="0" smtClean="0"/>
              <a:t>Additional capabilities</a:t>
            </a:r>
          </a:p>
          <a:p>
            <a:pPr lvl="1"/>
            <a:r>
              <a:rPr lang="en-CA" dirty="0" smtClean="0"/>
              <a:t>Can create graphs, charts, tables, etc. from the inputted data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Advantages of a Spreadsheet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0436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An employer creates a spreadsheet to track employee pay</a:t>
            </a:r>
          </a:p>
          <a:p>
            <a:r>
              <a:rPr lang="en-CA" dirty="0" smtClean="0"/>
              <a:t>Changing a value for the number of hours worked can automatically calculate:</a:t>
            </a:r>
          </a:p>
          <a:p>
            <a:pPr lvl="1"/>
            <a:r>
              <a:rPr lang="en-CA" dirty="0" smtClean="0"/>
              <a:t>Gross pay</a:t>
            </a:r>
          </a:p>
          <a:p>
            <a:pPr lvl="1"/>
            <a:r>
              <a:rPr lang="en-CA" dirty="0" smtClean="0"/>
              <a:t>Net pay</a:t>
            </a:r>
          </a:p>
          <a:p>
            <a:pPr lvl="1"/>
            <a:r>
              <a:rPr lang="en-CA" dirty="0" smtClean="0"/>
              <a:t>Deductions</a:t>
            </a:r>
          </a:p>
          <a:p>
            <a:pPr lvl="1"/>
            <a:r>
              <a:rPr lang="en-CA" dirty="0" smtClean="0"/>
              <a:t>Year-to-date pay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Practical Example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1860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204</TotalTime>
  <Words>885</Words>
  <Application>Microsoft Office PowerPoint</Application>
  <PresentationFormat>On-screen Show (4:3)</PresentationFormat>
  <Paragraphs>138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Unit 2:  Productivity Software</vt:lpstr>
      <vt:lpstr>Word Processing</vt:lpstr>
      <vt:lpstr>What is a Word Processor?</vt:lpstr>
      <vt:lpstr>Common Uses of Word Processors</vt:lpstr>
      <vt:lpstr>Examples of Word Processors</vt:lpstr>
      <vt:lpstr>Spreadsheets</vt:lpstr>
      <vt:lpstr>What is a Spreadsheet?</vt:lpstr>
      <vt:lpstr>Advantages of a Spreadsheet</vt:lpstr>
      <vt:lpstr>Practical Example</vt:lpstr>
      <vt:lpstr>Examples of Spreadsheet Software</vt:lpstr>
      <vt:lpstr>Parts of a Spreadsheet</vt:lpstr>
      <vt:lpstr>Cell Alignment</vt:lpstr>
      <vt:lpstr>Formulas</vt:lpstr>
      <vt:lpstr>Functions</vt:lpstr>
      <vt:lpstr>Headers/Footers</vt:lpstr>
      <vt:lpstr>Cell Formatting</vt:lpstr>
      <vt:lpstr>IF Statements</vt:lpstr>
      <vt:lpstr>Importing a Chart into Word</vt:lpstr>
      <vt:lpstr>Sorting Data</vt:lpstr>
      <vt:lpstr>What is a Database?</vt:lpstr>
      <vt:lpstr>Real World Application</vt:lpstr>
      <vt:lpstr>Flexibility of Databases</vt:lpstr>
      <vt:lpstr>Database Programs</vt:lpstr>
    </vt:vector>
  </TitlesOfParts>
  <Company>District School Board of Niagara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Word Processors</dc:title>
  <dc:creator>The Students of DSBN</dc:creator>
  <cp:lastModifiedBy>The Students of DSBN</cp:lastModifiedBy>
  <cp:revision>32</cp:revision>
  <dcterms:created xsi:type="dcterms:W3CDTF">2011-03-22T16:37:41Z</dcterms:created>
  <dcterms:modified xsi:type="dcterms:W3CDTF">2014-09-23T14:11:36Z</dcterms:modified>
</cp:coreProperties>
</file>