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05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64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6978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70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6541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57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40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7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5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1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4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9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3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A20BF30-7CAC-427F-8976-E977B5C788A0}" type="datetimeFigureOut">
              <a:rPr lang="en-US" smtClean="0"/>
              <a:pPr/>
              <a:t>2016/12/19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B97EFD0-14B3-467E-979C-B0F8A7E42D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39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kea.ca/" TargetMode="External"/><Relationship Id="rId2" Type="http://schemas.openxmlformats.org/officeDocument/2006/relationships/hyperlink" Target="http://www.rogerar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nn.com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P_0s1TYpJU" TargetMode="External"/><Relationship Id="rId2" Type="http://schemas.openxmlformats.org/officeDocument/2006/relationships/hyperlink" Target="http://www.youtube.com/embed/F7pYHN9iC9I?wmode=opaqu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Website Design and Cyber Ethics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15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good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Content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Contains quality, easy to understand information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Provides additional links to supporting or related material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good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Technical Elements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Links work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Loads or transitions quickly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good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Credibility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Provides a contact person or department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Recently updated and current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Links used to develop content are included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bad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23367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Cluttered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Visually distracting or difficult to focus on (</a:t>
            </a:r>
            <a:r>
              <a:rPr lang="en-US" dirty="0" err="1" smtClean="0">
                <a:solidFill>
                  <a:schemeClr val="tx1"/>
                </a:solidFill>
              </a:rPr>
              <a:t>eg</a:t>
            </a:r>
            <a:r>
              <a:rPr lang="en-US" dirty="0" smtClean="0">
                <a:solidFill>
                  <a:schemeClr val="tx1"/>
                </a:solidFill>
              </a:rPr>
              <a:t>. Flashing icons, crazy noises, etc.)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Information overload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Suspect, incomplete or unreliable information (opinion based)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Broken or dead links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Slow transition or loading time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 contact or creator information available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Out of date or not updated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Inconsistent material, topics or format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Not user-friendly (difficult to navigate, hidden pages, etc.)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– let’s evaluate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www.rogerart.com</a:t>
            </a:r>
            <a:r>
              <a:rPr lang="en-US" dirty="0" smtClean="0">
                <a:solidFill>
                  <a:schemeClr val="tx1"/>
                </a:solidFill>
              </a:rPr>
              <a:t> : Good/Bad???</a:t>
            </a:r>
          </a:p>
          <a:p>
            <a:r>
              <a:rPr lang="en-US" dirty="0" smtClean="0">
                <a:solidFill>
                  <a:schemeClr val="tx1"/>
                </a:solidFill>
                <a:hlinkClick r:id="rId3"/>
              </a:rPr>
              <a:t>www.ikea.ca</a:t>
            </a:r>
            <a:r>
              <a:rPr lang="en-US" dirty="0" smtClean="0">
                <a:solidFill>
                  <a:schemeClr val="tx1"/>
                </a:solidFill>
              </a:rPr>
              <a:t> : Good/Bad???</a:t>
            </a:r>
          </a:p>
          <a:p>
            <a:r>
              <a:rPr lang="en-US" dirty="0" smtClean="0">
                <a:solidFill>
                  <a:schemeClr val="tx1"/>
                </a:solidFill>
                <a:hlinkClick r:id="rId4"/>
              </a:rPr>
              <a:t>www.cnn.com</a:t>
            </a:r>
            <a:r>
              <a:rPr lang="en-US" dirty="0" smtClean="0">
                <a:solidFill>
                  <a:schemeClr val="tx1"/>
                </a:solidFill>
              </a:rPr>
              <a:t> : Good/Bad???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Cyber ethics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4857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cyber ethics?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solidFill>
                  <a:schemeClr val="tx1"/>
                </a:solidFill>
              </a:rPr>
              <a:t>The code of behaviour of persons using the computer, Internet or various computer networks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What is considered appropriate behaviour and the impact it has on individuals and society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287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Responsibility…a must!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solidFill>
                  <a:schemeClr val="tx1"/>
                </a:solidFill>
              </a:rPr>
              <a:t>When using any type of electronic device, the user has the ability to affect others in a way never previously seen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With this, comes a responsibility on the part of the user to act in a manner that is courteous, legal and ethical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Remember, what is done via technology has the potential to last forever!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768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Main cyber ethics issues today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solidFill>
                  <a:schemeClr val="tx1"/>
                </a:solidFill>
              </a:rPr>
              <a:t>Legal Issues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Social/Ethical Issues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Safety Issues</a:t>
            </a:r>
          </a:p>
          <a:p>
            <a:endParaRPr lang="en-CA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20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Legal Issues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01836"/>
          </a:xfrm>
        </p:spPr>
        <p:txBody>
          <a:bodyPr>
            <a:normAutofit/>
          </a:bodyPr>
          <a:lstStyle/>
          <a:p>
            <a:r>
              <a:rPr lang="en-CA" sz="2400" dirty="0" smtClean="0">
                <a:solidFill>
                  <a:schemeClr val="tx1"/>
                </a:solidFill>
              </a:rPr>
              <a:t>Acting appropriately online or using IT properly is often a topic revolving around morals or values, but it can also be a matter of following or breaking the law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Certain behaviours are not only morally questionable, but in some cases legal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The main legal issues centre around:</a:t>
            </a:r>
          </a:p>
          <a:p>
            <a:pPr lvl="1"/>
            <a:r>
              <a:rPr lang="en-CA" sz="2000" dirty="0" smtClean="0">
                <a:solidFill>
                  <a:schemeClr val="tx1"/>
                </a:solidFill>
              </a:rPr>
              <a:t>Piracy, illegal downloading or stealing other others’ work (including plagiarism)</a:t>
            </a:r>
          </a:p>
          <a:p>
            <a:pPr lvl="1"/>
            <a:r>
              <a:rPr lang="en-CA" sz="2000" dirty="0" smtClean="0">
                <a:solidFill>
                  <a:schemeClr val="tx1"/>
                </a:solidFill>
              </a:rPr>
              <a:t>Hacking or malicious actions</a:t>
            </a:r>
          </a:p>
          <a:p>
            <a:pPr lvl="1"/>
            <a:r>
              <a:rPr lang="en-CA" sz="2000" dirty="0" smtClean="0">
                <a:solidFill>
                  <a:schemeClr val="tx1"/>
                </a:solidFill>
              </a:rPr>
              <a:t>Freedom to obtain and share information</a:t>
            </a:r>
            <a:endParaRPr lang="en-C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2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14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Social/ethical issues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218709"/>
          </a:xfrm>
        </p:spPr>
        <p:txBody>
          <a:bodyPr>
            <a:normAutofit fontScale="92500" lnSpcReduction="20000"/>
          </a:bodyPr>
          <a:lstStyle/>
          <a:p>
            <a:r>
              <a:rPr lang="en-CA" sz="2600" dirty="0" smtClean="0">
                <a:solidFill>
                  <a:schemeClr val="tx1"/>
                </a:solidFill>
              </a:rPr>
              <a:t>Often, the use of a computer and digital technology creates scenarios that are legal, but questionable in terms of whether they are right or wrong</a:t>
            </a:r>
          </a:p>
          <a:p>
            <a:r>
              <a:rPr lang="en-CA" sz="2600" dirty="0" smtClean="0">
                <a:solidFill>
                  <a:schemeClr val="tx1"/>
                </a:solidFill>
              </a:rPr>
              <a:t>The main social or ethical issues centre around:</a:t>
            </a:r>
          </a:p>
          <a:p>
            <a:pPr lvl="1"/>
            <a:r>
              <a:rPr lang="en-CA" sz="2000" dirty="0" smtClean="0">
                <a:solidFill>
                  <a:schemeClr val="tx1"/>
                </a:solidFill>
              </a:rPr>
              <a:t>Using information that belongs to others or is copy written (downloading, etc.)</a:t>
            </a:r>
          </a:p>
          <a:p>
            <a:pPr lvl="1"/>
            <a:r>
              <a:rPr lang="en-CA" sz="2000" dirty="0" smtClean="0">
                <a:solidFill>
                  <a:schemeClr val="tx1"/>
                </a:solidFill>
              </a:rPr>
              <a:t>Material that is technological damaging (viruses, spyware, etc.)</a:t>
            </a:r>
          </a:p>
          <a:p>
            <a:pPr lvl="1"/>
            <a:r>
              <a:rPr lang="en-CA" sz="2000" dirty="0" smtClean="0">
                <a:solidFill>
                  <a:schemeClr val="tx1"/>
                </a:solidFill>
              </a:rPr>
              <a:t>Information that is personally damaging, malicious, defamatory inaccurate or gossip-driven (blogs, chats, Facebook, etc.)</a:t>
            </a:r>
          </a:p>
          <a:p>
            <a:pPr lvl="1"/>
            <a:r>
              <a:rPr lang="en-CA" sz="2000" dirty="0" smtClean="0">
                <a:solidFill>
                  <a:schemeClr val="tx1"/>
                </a:solidFill>
              </a:rPr>
              <a:t>Infringing on others’ privacy or personal space (spam, popups, etc.)</a:t>
            </a:r>
          </a:p>
          <a:p>
            <a:pPr marL="457200" lvl="1" indent="0">
              <a:buNone/>
            </a:pPr>
            <a:endParaRPr lang="en-CA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CA" sz="2000" dirty="0" smtClean="0">
                <a:solidFill>
                  <a:schemeClr val="tx1"/>
                </a:solidFill>
              </a:rPr>
              <a:t>***Remember…what you “say”, “post”, or “send” can be </a:t>
            </a:r>
            <a:r>
              <a:rPr lang="en-CA" sz="2000" b="1" dirty="0" smtClean="0">
                <a:solidFill>
                  <a:schemeClr val="tx1"/>
                </a:solidFill>
              </a:rPr>
              <a:t>permanent</a:t>
            </a:r>
            <a:endParaRPr lang="en-C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526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Safety issues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solidFill>
                  <a:schemeClr val="tx1"/>
                </a:solidFill>
              </a:rPr>
              <a:t>Although technology has the ability to greatly enhance our lives, it has the potential to be harmful or even dangerous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Online behaviour needs to be taken very seriously, as the consequences of being careless or unaware can be severe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The main safety issues centre around:	</a:t>
            </a:r>
          </a:p>
          <a:p>
            <a:pPr lvl="1"/>
            <a:r>
              <a:rPr lang="en-CA" sz="2200" dirty="0" smtClean="0">
                <a:solidFill>
                  <a:schemeClr val="tx1"/>
                </a:solidFill>
              </a:rPr>
              <a:t>Personal safety, cyber-stalking and luring</a:t>
            </a:r>
          </a:p>
          <a:p>
            <a:pPr lvl="1"/>
            <a:r>
              <a:rPr lang="en-CA" sz="2200" dirty="0" smtClean="0">
                <a:solidFill>
                  <a:schemeClr val="tx1"/>
                </a:solidFill>
              </a:rPr>
              <a:t>Identity theft and access to personal information</a:t>
            </a:r>
            <a:endParaRPr lang="en-CA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722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Proper behaviours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996" y="4537364"/>
            <a:ext cx="8534400" cy="1498600"/>
          </a:xfrm>
        </p:spPr>
        <p:txBody>
          <a:bodyPr>
            <a:normAutofit/>
          </a:bodyPr>
          <a:lstStyle/>
          <a:p>
            <a:r>
              <a:rPr lang="en-CA" sz="2400" dirty="0" smtClean="0">
                <a:solidFill>
                  <a:schemeClr val="tx1"/>
                </a:solidFill>
              </a:rPr>
              <a:t>Ways  to Protect Yourself and Others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659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Protect yourself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01836"/>
          </a:xfrm>
        </p:spPr>
        <p:txBody>
          <a:bodyPr>
            <a:normAutofit fontScale="92500" lnSpcReduction="20000"/>
          </a:bodyPr>
          <a:lstStyle/>
          <a:p>
            <a:r>
              <a:rPr lang="en-CA" sz="2400" dirty="0" smtClean="0">
                <a:solidFill>
                  <a:schemeClr val="tx1"/>
                </a:solidFill>
              </a:rPr>
              <a:t>Take legal steps to accomplish your objective, such as:</a:t>
            </a:r>
          </a:p>
          <a:p>
            <a:pPr lvl="1"/>
            <a:r>
              <a:rPr lang="en-CA" sz="2200" dirty="0" smtClean="0">
                <a:solidFill>
                  <a:schemeClr val="tx1"/>
                </a:solidFill>
              </a:rPr>
              <a:t>Pay-for-use sites (iTunes, Netflix, etc.)</a:t>
            </a:r>
          </a:p>
          <a:p>
            <a:pPr lvl="1"/>
            <a:r>
              <a:rPr lang="en-CA" sz="2200" dirty="0" smtClean="0">
                <a:solidFill>
                  <a:schemeClr val="tx1"/>
                </a:solidFill>
              </a:rPr>
              <a:t>Creation of your own work and ideas…be sure to reference</a:t>
            </a:r>
          </a:p>
          <a:p>
            <a:pPr lvl="1"/>
            <a:r>
              <a:rPr lang="en-CA" sz="2200" dirty="0" smtClean="0">
                <a:solidFill>
                  <a:schemeClr val="tx1"/>
                </a:solidFill>
              </a:rPr>
              <a:t>REMEMBER…if you have to ask yourself whether or not you are allowed to do it, you’re probably not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Always keep in mind that you have the ability to affect others</a:t>
            </a:r>
          </a:p>
          <a:p>
            <a:pPr lvl="1"/>
            <a:r>
              <a:rPr lang="en-CA" sz="2200" dirty="0" smtClean="0">
                <a:solidFill>
                  <a:schemeClr val="tx1"/>
                </a:solidFill>
              </a:rPr>
              <a:t>You have the power to promote or spread information (positive or negative)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Be sensible with your personal information</a:t>
            </a:r>
          </a:p>
          <a:p>
            <a:pPr lvl="1"/>
            <a:r>
              <a:rPr lang="en-CA" sz="2200" dirty="0" smtClean="0">
                <a:solidFill>
                  <a:schemeClr val="tx1"/>
                </a:solidFill>
              </a:rPr>
              <a:t>Install and make use of technical safety elements, such as virus protection software</a:t>
            </a:r>
          </a:p>
          <a:p>
            <a:pPr lvl="1"/>
            <a:r>
              <a:rPr lang="en-CA" sz="2200" dirty="0" smtClean="0">
                <a:solidFill>
                  <a:schemeClr val="tx1"/>
                </a:solidFill>
              </a:rPr>
              <a:t>NEVER give out personal information to someone you don’t know</a:t>
            </a:r>
            <a:endParaRPr lang="en-CA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597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European bank (YouTube video link exposing the risk)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tx1"/>
                </a:solidFill>
              </a:rPr>
              <a:t>	</a:t>
            </a:r>
            <a:r>
              <a:rPr lang="en-CA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en-CA" dirty="0">
                <a:solidFill>
                  <a:schemeClr val="tx1"/>
                </a:solidFill>
                <a:hlinkClick r:id="rId2"/>
              </a:rPr>
              <a:t>://</a:t>
            </a:r>
            <a:r>
              <a:rPr lang="en-CA" dirty="0" smtClean="0">
                <a:solidFill>
                  <a:schemeClr val="tx1"/>
                </a:solidFill>
                <a:hlinkClick r:id="rId2"/>
              </a:rPr>
              <a:t>www.youtube.com/embed/F7pYHN9iC9I?wmode=opaque</a:t>
            </a:r>
            <a:r>
              <a:rPr lang="en-CA" dirty="0" smtClean="0">
                <a:solidFill>
                  <a:schemeClr val="tx1"/>
                </a:solidFill>
              </a:rPr>
              <a:t> </a:t>
            </a:r>
            <a:endParaRPr lang="en-CA" dirty="0">
              <a:solidFill>
                <a:schemeClr val="tx1"/>
              </a:solidFill>
            </a:endParaRPr>
          </a:p>
          <a:p>
            <a:endParaRPr lang="en-CA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Jack Vale experiment (finding information on strangers using social media)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tx1"/>
                </a:solidFill>
              </a:rPr>
              <a:t>	</a:t>
            </a:r>
            <a:r>
              <a:rPr lang="en-CA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en-CA" dirty="0">
                <a:solidFill>
                  <a:schemeClr val="tx1"/>
                </a:solidFill>
                <a:hlinkClick r:id="rId3"/>
              </a:rPr>
              <a:t>://</a:t>
            </a:r>
            <a:r>
              <a:rPr lang="en-CA" dirty="0" smtClean="0">
                <a:solidFill>
                  <a:schemeClr val="tx1"/>
                </a:solidFill>
                <a:hlinkClick r:id="rId3"/>
              </a:rPr>
              <a:t>www.youtube.com/watch?v=5P_0s1TYpJU</a:t>
            </a:r>
            <a:r>
              <a:rPr lang="en-CA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tx1"/>
                </a:solidFill>
              </a:rPr>
              <a:t>Jack Vale on Drs.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chemeClr val="tx1"/>
                </a:solidFill>
              </a:rPr>
              <a:t>https://www.youtube.com/watch?v=JI45BRkOiXc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67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in business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are companies using social media?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3968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Connect with customers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Book appointments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Inform customers about upcoming promotions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Inform customers about what the company does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Who is the target market with Facebook?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else could the company use Facebook for?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603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Update customers about current business changes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Keep customers informed with quick messages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Who is the target market with Twitter?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else could the company use Twitter for?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37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Show customers products being sold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Who is the target market with Instagram?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else could the company use Instagram for?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3340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Used by individuals to promote themselves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Could be used as an online resume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Many businesses have their employees use it to connect with potential customers/suppliers/other industry leaders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Who is </a:t>
            </a:r>
            <a:r>
              <a:rPr lang="en-US" dirty="0" err="1" smtClean="0">
                <a:solidFill>
                  <a:schemeClr val="tx1"/>
                </a:solidFill>
              </a:rPr>
              <a:t>Linkedin’s</a:t>
            </a:r>
            <a:r>
              <a:rPr lang="en-US" dirty="0" smtClean="0">
                <a:solidFill>
                  <a:schemeClr val="tx1"/>
                </a:solidFill>
              </a:rPr>
              <a:t> target market?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else could a company use </a:t>
            </a:r>
            <a:r>
              <a:rPr lang="en-US" dirty="0" err="1" smtClean="0">
                <a:solidFill>
                  <a:schemeClr val="tx1"/>
                </a:solidFill>
              </a:rPr>
              <a:t>Linkedin</a:t>
            </a:r>
            <a:r>
              <a:rPr lang="en-US" smtClean="0">
                <a:solidFill>
                  <a:schemeClr val="tx1"/>
                </a:solidFill>
              </a:rPr>
              <a:t> for?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73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global network of computers and other networks accessed by billions of people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How is this different from the World Wide Web (www)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www is only one part of the Internet used by people</a:t>
            </a:r>
          </a:p>
        </p:txBody>
      </p:sp>
    </p:spTree>
    <p:extLst>
      <p:ext uri="{BB962C8B-B14F-4D97-AF65-F5344CB8AC3E}">
        <p14:creationId xmlns:p14="http://schemas.microsoft.com/office/powerpoint/2010/main" val="202545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Internet is accessed via an ISP (Internet Service Provider)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 ISP will only give you access to a certain part of the Internet…generally, the www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Uses the HTML (Hypertext Markup Language) or programming code (.</a:t>
            </a:r>
            <a:r>
              <a:rPr lang="en-US" dirty="0" err="1" smtClean="0">
                <a:solidFill>
                  <a:schemeClr val="tx1"/>
                </a:solidFill>
              </a:rPr>
              <a:t>htm</a:t>
            </a:r>
            <a:r>
              <a:rPr lang="en-US" dirty="0" smtClean="0">
                <a:solidFill>
                  <a:schemeClr val="tx1"/>
                </a:solidFill>
              </a:rPr>
              <a:t>) to design various webpages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2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internet used in business?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Internet has opened an infinite number of doors for businesses.  A variety of e-communication (electronic communication) tools have been introduced to the market to help a business owner: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Cell phones/smart devices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E-commerce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Skype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Facebook/Twitter/Instagram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Can you think of any?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7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E-Communication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do such tools benefit businesses?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How do such tools hurt businesses?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9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With a partner complete the following: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Go to the website for your </a:t>
            </a:r>
            <a:r>
              <a:rPr lang="en-US" dirty="0" err="1" smtClean="0">
                <a:solidFill>
                  <a:schemeClr val="tx1"/>
                </a:solidFill>
              </a:rPr>
              <a:t>favourite</a:t>
            </a:r>
            <a:r>
              <a:rPr lang="en-US" dirty="0" smtClean="0">
                <a:solidFill>
                  <a:schemeClr val="tx1"/>
                </a:solidFill>
              </a:rPr>
              <a:t> store/restaurant and navigate through their site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Take notes on what you like and dislike about the site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How do you know if this is a good website or not?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Is this website actually helping or hurting their businesses?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16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27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good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Design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Easy navigation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Easy to identify what site is about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Visually appealing (</a:t>
            </a:r>
            <a:r>
              <a:rPr lang="en-US" dirty="0" err="1" smtClean="0">
                <a:solidFill>
                  <a:schemeClr val="tx1"/>
                </a:solidFill>
              </a:rPr>
              <a:t>colours</a:t>
            </a:r>
            <a:r>
              <a:rPr lang="en-US" dirty="0" smtClean="0">
                <a:solidFill>
                  <a:schemeClr val="tx1"/>
                </a:solidFill>
              </a:rPr>
              <a:t>, graphics, fonts, etc.)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Follows a logical pattern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Not overwhelming (no clutter, “noise”, excessive use of varied fonts, etc.)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Links clearly visible and go where they are supposed to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105</TotalTime>
  <Words>1050</Words>
  <Application>Microsoft Office PowerPoint</Application>
  <PresentationFormat>Widescreen</PresentationFormat>
  <Paragraphs>142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Calibri</vt:lpstr>
      <vt:lpstr>Cambria</vt:lpstr>
      <vt:lpstr>Wingdings 3</vt:lpstr>
      <vt:lpstr>Slice</vt:lpstr>
      <vt:lpstr>Unit 4</vt:lpstr>
      <vt:lpstr>The internet</vt:lpstr>
      <vt:lpstr>What is the Internet?</vt:lpstr>
      <vt:lpstr>How Does it work?</vt:lpstr>
      <vt:lpstr>How is the internet used in business?</vt:lpstr>
      <vt:lpstr>E-Communication tools</vt:lpstr>
      <vt:lpstr>Activity</vt:lpstr>
      <vt:lpstr>Website design</vt:lpstr>
      <vt:lpstr>Characteristics of good sites</vt:lpstr>
      <vt:lpstr>Characteristics of good sites</vt:lpstr>
      <vt:lpstr>Characteristics of good sites</vt:lpstr>
      <vt:lpstr>Characteristics of good sites</vt:lpstr>
      <vt:lpstr>Characteristics of bad sites</vt:lpstr>
      <vt:lpstr>Activity – let’s evaluate</vt:lpstr>
      <vt:lpstr>Cyber ethics</vt:lpstr>
      <vt:lpstr>What is cyber ethics?</vt:lpstr>
      <vt:lpstr>Responsibility…a must!</vt:lpstr>
      <vt:lpstr>Main cyber ethics issues today</vt:lpstr>
      <vt:lpstr>Legal Issues</vt:lpstr>
      <vt:lpstr>Social/ethical issues</vt:lpstr>
      <vt:lpstr>Safety issues</vt:lpstr>
      <vt:lpstr>Proper behaviours</vt:lpstr>
      <vt:lpstr>Protect yourself</vt:lpstr>
      <vt:lpstr>Some examples</vt:lpstr>
      <vt:lpstr>Social Media in business</vt:lpstr>
      <vt:lpstr>Facebook</vt:lpstr>
      <vt:lpstr>Twitter</vt:lpstr>
      <vt:lpstr>Instagram</vt:lpstr>
      <vt:lpstr>Linkedin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</dc:title>
  <dc:creator>Andrea Corfield</dc:creator>
  <cp:lastModifiedBy>Wiggins, Andrea</cp:lastModifiedBy>
  <cp:revision>16</cp:revision>
  <dcterms:created xsi:type="dcterms:W3CDTF">2014-01-05T17:26:02Z</dcterms:created>
  <dcterms:modified xsi:type="dcterms:W3CDTF">2016-12-19T16:32:36Z</dcterms:modified>
</cp:coreProperties>
</file>